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5"/>
    <p:sldMasterId id="2147483697" r:id="rId6"/>
    <p:sldMasterId id="2147483707" r:id="rId7"/>
    <p:sldMasterId id="2147483673" r:id="rId8"/>
    <p:sldMasterId id="2147483648" r:id="rId9"/>
  </p:sldMasterIdLst>
  <p:notesMasterIdLst>
    <p:notesMasterId r:id="rId61"/>
  </p:notesMasterIdLst>
  <p:sldIdLst>
    <p:sldId id="269" r:id="rId10"/>
    <p:sldId id="264" r:id="rId11"/>
    <p:sldId id="277" r:id="rId12"/>
    <p:sldId id="341" r:id="rId13"/>
    <p:sldId id="356" r:id="rId14"/>
    <p:sldId id="278" r:id="rId15"/>
    <p:sldId id="344" r:id="rId16"/>
    <p:sldId id="279" r:id="rId17"/>
    <p:sldId id="386" r:id="rId18"/>
    <p:sldId id="347" r:id="rId19"/>
    <p:sldId id="359" r:id="rId20"/>
    <p:sldId id="361" r:id="rId21"/>
    <p:sldId id="367" r:id="rId22"/>
    <p:sldId id="360" r:id="rId23"/>
    <p:sldId id="362" r:id="rId24"/>
    <p:sldId id="363" r:id="rId25"/>
    <p:sldId id="357" r:id="rId26"/>
    <p:sldId id="345" r:id="rId27"/>
    <p:sldId id="348" r:id="rId28"/>
    <p:sldId id="287" r:id="rId29"/>
    <p:sldId id="349" r:id="rId30"/>
    <p:sldId id="354" r:id="rId31"/>
    <p:sldId id="355" r:id="rId32"/>
    <p:sldId id="434" r:id="rId33"/>
    <p:sldId id="382" r:id="rId34"/>
    <p:sldId id="381" r:id="rId35"/>
    <p:sldId id="392" r:id="rId36"/>
    <p:sldId id="380" r:id="rId37"/>
    <p:sldId id="387" r:id="rId38"/>
    <p:sldId id="388" r:id="rId39"/>
    <p:sldId id="389" r:id="rId40"/>
    <p:sldId id="377" r:id="rId41"/>
    <p:sldId id="376" r:id="rId42"/>
    <p:sldId id="390" r:id="rId43"/>
    <p:sldId id="391" r:id="rId44"/>
    <p:sldId id="379" r:id="rId45"/>
    <p:sldId id="372" r:id="rId46"/>
    <p:sldId id="371" r:id="rId47"/>
    <p:sldId id="370" r:id="rId48"/>
    <p:sldId id="369" r:id="rId49"/>
    <p:sldId id="368" r:id="rId50"/>
    <p:sldId id="393" r:id="rId51"/>
    <p:sldId id="395" r:id="rId52"/>
    <p:sldId id="397" r:id="rId53"/>
    <p:sldId id="398" r:id="rId54"/>
    <p:sldId id="399" r:id="rId55"/>
    <p:sldId id="401" r:id="rId56"/>
    <p:sldId id="400" r:id="rId57"/>
    <p:sldId id="402" r:id="rId58"/>
    <p:sldId id="306" r:id="rId59"/>
    <p:sldId id="358"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0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83DA1B-5EC4-BFE8-03E5-8F5724BE3B8F}" name="Calmjoy, Miranda (HCA)" initials="C(" userId="S::miranda.calmjoy@hca.wa.gov::216d8321-5dfb-442c-81e1-0ec0e0ce1572" providerId="AD"/>
  <p188:author id="{0CF62121-14C8-0CE7-2CC2-754C51C43200}" name="Simckes, Maayan S (DOH)" initials="SMS(" userId="S::Maayan.Simckes@doh.wa.gov::067a0ffc-f0bd-471d-a64b-d49a61067f9a" providerId="AD"/>
  <p188:author id="{8E5E6356-5DFE-7E43-E011-84495744EB8A}" name="Salivaras-Bodner, Sandy S (HCA)" initials="S(" userId="S::sandy.salivaras-bodner@hca.wa.gov::2f68094a-dfc0-451f-bc6d-46ee1cbe7412" providerId="AD"/>
  <p188:author id="{CD7FB6D9-92ED-04A7-205B-6CD471143C52}" name="Shah, Anar  (DOH)" initials="S(" userId="S::anar.shah@doh.wa.gov::bf13b98e-e84c-4cfc-bc9f-135211eeee1d" providerId="AD"/>
  <p188:author id="{78160FF3-63AB-9EF0-034D-E91C02BBA8CD}" name="Emily Maughan" initials="EM" userId="S::emily.maughan_k12.wa.us#ext#@stateofwa.onmicrosoft.com::40c9e731-9408-4334-8665-e79d1338b24d" providerId="AD"/>
  <p188:author id="{6F5D73FB-E8A4-AB16-D33F-5F8DFFA3A9DB}" name="Pollock, Miranda (HCA)" initials="PM(" userId="S::miranda.pollock@hca.wa.gov::216d8321-5dfb-442c-81e1-0ec0e0ce15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5D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FD77FD-FFDE-4618-A87C-4A76C21DB57B}" v="43" dt="2023-04-13T13:10:33.140"/>
    <p1510:client id="{429A9538-3D7D-4454-A61E-F00979E47EF8}" v="118" dt="2023-04-11T23:50:28.343"/>
    <p1510:client id="{6A23BCFD-869D-B258-5816-3FF4E68183F8}" v="1" dt="2023-04-13T13:07:34.842"/>
    <p1510:client id="{A7B85948-E14E-8B58-AF06-E1E27925FB2C}" v="398" dt="2023-04-11T22:39:09.255"/>
    <p1510:client id="{AE15339D-DBBA-4FEF-95FC-AB0A8A864616}" v="1" dt="2023-04-12T16:57:43.241"/>
    <p1510:client id="{BF679DF7-DC20-CB48-D8F6-32E260760917}" v="54" dt="2023-04-12T16:31:49.871"/>
    <p1510:client id="{D8035F8C-8EB2-26F7-F5DC-A006065D87B7}" v="8" dt="2023-04-12T16:50:22.8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738" autoAdjust="0"/>
  </p:normalViewPr>
  <p:slideViewPr>
    <p:cSldViewPr snapToGrid="0">
      <p:cViewPr varScale="1">
        <p:scale>
          <a:sx n="73" d="100"/>
          <a:sy n="73" d="100"/>
        </p:scale>
        <p:origin x="2694" y="72"/>
      </p:cViewPr>
      <p:guideLst>
        <p:guide orient="horz" pos="2904"/>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microsoft.com/office/2018/10/relationships/authors" Target="author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F2C61B-21B2-4DA6-B8B3-F76571739C6B}" type="datetimeFigureOut">
              <a:rPr lang="en-US" smtClean="0"/>
              <a:t>4/17/2023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492E0B-5BAA-43B7-8F48-3C44F32B5B07}" type="slidenum">
              <a:rPr lang="en-US" smtClean="0"/>
              <a:t>‹#›</a:t>
            </a:fld>
            <a:endParaRPr lang="en-US"/>
          </a:p>
        </p:txBody>
      </p:sp>
    </p:spTree>
    <p:extLst>
      <p:ext uri="{BB962C8B-B14F-4D97-AF65-F5344CB8AC3E}">
        <p14:creationId xmlns:p14="http://schemas.microsoft.com/office/powerpoint/2010/main" val="3304289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a:t>
            </a:fld>
            <a:endParaRPr lang="en-US"/>
          </a:p>
        </p:txBody>
      </p:sp>
    </p:spTree>
    <p:extLst>
      <p:ext uri="{BB962C8B-B14F-4D97-AF65-F5344CB8AC3E}">
        <p14:creationId xmlns:p14="http://schemas.microsoft.com/office/powerpoint/2010/main" val="348494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2</a:t>
            </a:fld>
            <a:endParaRPr lang="en-US"/>
          </a:p>
        </p:txBody>
      </p:sp>
    </p:spTree>
    <p:extLst>
      <p:ext uri="{BB962C8B-B14F-4D97-AF65-F5344CB8AC3E}">
        <p14:creationId xmlns:p14="http://schemas.microsoft.com/office/powerpoint/2010/main" val="3559965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HANNAH</a:t>
            </a:r>
          </a:p>
          <a:p>
            <a:endParaRPr lang="en-US">
              <a:cs typeface="Calibri" panose="020F0502020204030204"/>
            </a:endParaRPr>
          </a:p>
          <a:p>
            <a:r>
              <a:rPr lang="en-US"/>
              <a:t>We will try our best to address all questions posted in the Q&amp;A either live or at the end of the presentation. If for some reason we miss it, please let us know by either putting it in the chat, raising your hand, or sending us your question privately to the hosts or co-host.</a:t>
            </a:r>
            <a:endParaRPr lang="en-US">
              <a:cs typeface="Calibri"/>
            </a:endParaRPr>
          </a:p>
          <a:p>
            <a:endParaRPr lang="en-US"/>
          </a:p>
          <a:p>
            <a:r>
              <a:rPr lang="en-US"/>
              <a:t>If you would like to share something privately to any of the hosts or co-hosts, please ensure you have selected it when entering your chat. If not, all chats will be sent to all attendees.</a:t>
            </a:r>
            <a:endParaRPr lang="en-US">
              <a:cs typeface="Calibri"/>
            </a:endParaRPr>
          </a:p>
          <a:p>
            <a:endParaRPr lang="en-US"/>
          </a:p>
          <a:p>
            <a:r>
              <a:rPr lang="en-US"/>
              <a:t>Please note that this session is recorded. The recording will be available in May on AskHYS.net</a:t>
            </a:r>
            <a:endParaRPr lang="en-US">
              <a:cs typeface="Calibri"/>
            </a:endParaRPr>
          </a:p>
        </p:txBody>
      </p:sp>
      <p:sp>
        <p:nvSpPr>
          <p:cNvPr id="4" name="Slide Number Placeholder 3"/>
          <p:cNvSpPr>
            <a:spLocks noGrp="1"/>
          </p:cNvSpPr>
          <p:nvPr>
            <p:ph type="sldNum" sz="quarter" idx="5"/>
          </p:nvPr>
        </p:nvSpPr>
        <p:spPr/>
        <p:txBody>
          <a:bodyPr/>
          <a:lstStyle/>
          <a:p>
            <a:fld id="{FE492E0B-5BAA-43B7-8F48-3C44F32B5B07}" type="slidenum">
              <a:rPr lang="en-US" smtClean="0"/>
              <a:t>3</a:t>
            </a:fld>
            <a:endParaRPr lang="en-US"/>
          </a:p>
        </p:txBody>
      </p:sp>
    </p:spTree>
    <p:extLst>
      <p:ext uri="{BB962C8B-B14F-4D97-AF65-F5344CB8AC3E}">
        <p14:creationId xmlns:p14="http://schemas.microsoft.com/office/powerpoint/2010/main" val="1366275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4</a:t>
            </a:fld>
            <a:endParaRPr lang="en-US"/>
          </a:p>
        </p:txBody>
      </p:sp>
    </p:spTree>
    <p:extLst>
      <p:ext uri="{BB962C8B-B14F-4D97-AF65-F5344CB8AC3E}">
        <p14:creationId xmlns:p14="http://schemas.microsoft.com/office/powerpoint/2010/main" val="3789186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5</a:t>
            </a:fld>
            <a:endParaRPr lang="en-US"/>
          </a:p>
        </p:txBody>
      </p:sp>
    </p:spTree>
    <p:extLst>
      <p:ext uri="{BB962C8B-B14F-4D97-AF65-F5344CB8AC3E}">
        <p14:creationId xmlns:p14="http://schemas.microsoft.com/office/powerpoint/2010/main" val="2923182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6</a:t>
            </a:fld>
            <a:endParaRPr lang="en-US"/>
          </a:p>
        </p:txBody>
      </p:sp>
    </p:spTree>
    <p:extLst>
      <p:ext uri="{BB962C8B-B14F-4D97-AF65-F5344CB8AC3E}">
        <p14:creationId xmlns:p14="http://schemas.microsoft.com/office/powerpoint/2010/main" val="1736557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7</a:t>
            </a:fld>
            <a:endParaRPr lang="en-US"/>
          </a:p>
        </p:txBody>
      </p:sp>
    </p:spTree>
    <p:extLst>
      <p:ext uri="{BB962C8B-B14F-4D97-AF65-F5344CB8AC3E}">
        <p14:creationId xmlns:p14="http://schemas.microsoft.com/office/powerpoint/2010/main" val="932085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492E0B-5BAA-43B7-8F48-3C44F32B5B07}" type="slidenum">
              <a:rPr lang="en-US" smtClean="0"/>
              <a:t>8</a:t>
            </a:fld>
            <a:endParaRPr lang="en-US"/>
          </a:p>
        </p:txBody>
      </p:sp>
    </p:spTree>
    <p:extLst>
      <p:ext uri="{BB962C8B-B14F-4D97-AF65-F5344CB8AC3E}">
        <p14:creationId xmlns:p14="http://schemas.microsoft.com/office/powerpoint/2010/main" val="351700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492E0B-5BAA-43B7-8F48-3C44F32B5B07}" type="slidenum">
              <a:rPr lang="en-US" smtClean="0"/>
              <a:t>9</a:t>
            </a:fld>
            <a:endParaRPr lang="en-US"/>
          </a:p>
        </p:txBody>
      </p:sp>
    </p:spTree>
    <p:extLst>
      <p:ext uri="{BB962C8B-B14F-4D97-AF65-F5344CB8AC3E}">
        <p14:creationId xmlns:p14="http://schemas.microsoft.com/office/powerpoint/2010/main" val="4154127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10</a:t>
            </a:fld>
            <a:endParaRPr lang="en-US"/>
          </a:p>
        </p:txBody>
      </p:sp>
    </p:spTree>
    <p:extLst>
      <p:ext uri="{BB962C8B-B14F-4D97-AF65-F5344CB8AC3E}">
        <p14:creationId xmlns:p14="http://schemas.microsoft.com/office/powerpoint/2010/main" val="4023903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11</a:t>
            </a:fld>
            <a:endParaRPr lang="en-US"/>
          </a:p>
        </p:txBody>
      </p:sp>
    </p:spTree>
    <p:extLst>
      <p:ext uri="{BB962C8B-B14F-4D97-AF65-F5344CB8AC3E}">
        <p14:creationId xmlns:p14="http://schemas.microsoft.com/office/powerpoint/2010/main" val="4123228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12</a:t>
            </a:fld>
            <a:endParaRPr lang="en-US"/>
          </a:p>
        </p:txBody>
      </p:sp>
    </p:spTree>
    <p:extLst>
      <p:ext uri="{BB962C8B-B14F-4D97-AF65-F5344CB8AC3E}">
        <p14:creationId xmlns:p14="http://schemas.microsoft.com/office/powerpoint/2010/main" val="2748950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FE492E0B-5BAA-43B7-8F48-3C44F32B5B07}" type="slidenum">
              <a:rPr lang="en-US" smtClean="0"/>
              <a:t>13</a:t>
            </a:fld>
            <a:endParaRPr lang="en-US"/>
          </a:p>
        </p:txBody>
      </p:sp>
    </p:spTree>
    <p:extLst>
      <p:ext uri="{BB962C8B-B14F-4D97-AF65-F5344CB8AC3E}">
        <p14:creationId xmlns:p14="http://schemas.microsoft.com/office/powerpoint/2010/main" val="906662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FE492E0B-5BAA-43B7-8F48-3C44F32B5B07}" type="slidenum">
              <a:rPr lang="en-US" smtClean="0"/>
              <a:t>14</a:t>
            </a:fld>
            <a:endParaRPr lang="en-US"/>
          </a:p>
        </p:txBody>
      </p:sp>
    </p:spTree>
    <p:extLst>
      <p:ext uri="{BB962C8B-B14F-4D97-AF65-F5344CB8AC3E}">
        <p14:creationId xmlns:p14="http://schemas.microsoft.com/office/powerpoint/2010/main" val="4253712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15</a:t>
            </a:fld>
            <a:endParaRPr lang="en-US"/>
          </a:p>
        </p:txBody>
      </p:sp>
    </p:spTree>
    <p:extLst>
      <p:ext uri="{BB962C8B-B14F-4D97-AF65-F5344CB8AC3E}">
        <p14:creationId xmlns:p14="http://schemas.microsoft.com/office/powerpoint/2010/main" val="2752697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FE492E0B-5BAA-43B7-8F48-3C44F32B5B07}" type="slidenum">
              <a:rPr lang="en-US" smtClean="0"/>
              <a:t>16</a:t>
            </a:fld>
            <a:endParaRPr lang="en-US"/>
          </a:p>
        </p:txBody>
      </p:sp>
    </p:spTree>
    <p:extLst>
      <p:ext uri="{BB962C8B-B14F-4D97-AF65-F5344CB8AC3E}">
        <p14:creationId xmlns:p14="http://schemas.microsoft.com/office/powerpoint/2010/main" val="2960163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17</a:t>
            </a:fld>
            <a:endParaRPr lang="en-US"/>
          </a:p>
        </p:txBody>
      </p:sp>
    </p:spTree>
    <p:extLst>
      <p:ext uri="{BB962C8B-B14F-4D97-AF65-F5344CB8AC3E}">
        <p14:creationId xmlns:p14="http://schemas.microsoft.com/office/powerpoint/2010/main" val="2919271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MAAYAN</a:t>
            </a:r>
          </a:p>
        </p:txBody>
      </p:sp>
      <p:sp>
        <p:nvSpPr>
          <p:cNvPr id="4" name="Slide Number Placeholder 3"/>
          <p:cNvSpPr>
            <a:spLocks noGrp="1"/>
          </p:cNvSpPr>
          <p:nvPr>
            <p:ph type="sldNum" sz="quarter" idx="10"/>
          </p:nvPr>
        </p:nvSpPr>
        <p:spPr/>
        <p:txBody>
          <a:bodyPr/>
          <a:lstStyle/>
          <a:p>
            <a:fld id="{FE492E0B-5BAA-43B7-8F48-3C44F32B5B07}" type="slidenum">
              <a:rPr lang="en-US" smtClean="0"/>
              <a:t>18</a:t>
            </a:fld>
            <a:endParaRPr lang="en-US"/>
          </a:p>
        </p:txBody>
      </p:sp>
    </p:spTree>
    <p:extLst>
      <p:ext uri="{BB962C8B-B14F-4D97-AF65-F5344CB8AC3E}">
        <p14:creationId xmlns:p14="http://schemas.microsoft.com/office/powerpoint/2010/main" val="54997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19</a:t>
            </a:fld>
            <a:endParaRPr lang="en-US"/>
          </a:p>
        </p:txBody>
      </p:sp>
    </p:spTree>
    <p:extLst>
      <p:ext uri="{BB962C8B-B14F-4D97-AF65-F5344CB8AC3E}">
        <p14:creationId xmlns:p14="http://schemas.microsoft.com/office/powerpoint/2010/main" val="1020184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492E0B-5BAA-43B7-8F48-3C44F32B5B07}" type="slidenum">
              <a:rPr lang="en-US" smtClean="0"/>
              <a:t>20</a:t>
            </a:fld>
            <a:endParaRPr lang="en-US"/>
          </a:p>
        </p:txBody>
      </p:sp>
    </p:spTree>
    <p:extLst>
      <p:ext uri="{BB962C8B-B14F-4D97-AF65-F5344CB8AC3E}">
        <p14:creationId xmlns:p14="http://schemas.microsoft.com/office/powerpoint/2010/main" val="1420706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FE492E0B-5BAA-43B7-8F48-3C44F32B5B07}" type="slidenum">
              <a:rPr lang="en-US" smtClean="0"/>
              <a:t>21</a:t>
            </a:fld>
            <a:endParaRPr lang="en-US"/>
          </a:p>
        </p:txBody>
      </p:sp>
    </p:spTree>
    <p:extLst>
      <p:ext uri="{BB962C8B-B14F-4D97-AF65-F5344CB8AC3E}">
        <p14:creationId xmlns:p14="http://schemas.microsoft.com/office/powerpoint/2010/main" val="1827249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22</a:t>
            </a:fld>
            <a:endParaRPr lang="en-US"/>
          </a:p>
        </p:txBody>
      </p:sp>
    </p:spTree>
    <p:extLst>
      <p:ext uri="{BB962C8B-B14F-4D97-AF65-F5344CB8AC3E}">
        <p14:creationId xmlns:p14="http://schemas.microsoft.com/office/powerpoint/2010/main" val="3765011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23</a:t>
            </a:fld>
            <a:endParaRPr lang="en-US"/>
          </a:p>
        </p:txBody>
      </p:sp>
    </p:spTree>
    <p:extLst>
      <p:ext uri="{BB962C8B-B14F-4D97-AF65-F5344CB8AC3E}">
        <p14:creationId xmlns:p14="http://schemas.microsoft.com/office/powerpoint/2010/main" val="785335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24</a:t>
            </a:fld>
            <a:endParaRPr lang="en-US"/>
          </a:p>
        </p:txBody>
      </p:sp>
    </p:spTree>
    <p:extLst>
      <p:ext uri="{BB962C8B-B14F-4D97-AF65-F5344CB8AC3E}">
        <p14:creationId xmlns:p14="http://schemas.microsoft.com/office/powerpoint/2010/main" val="3800050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02FA591B-E6D6-4000-893B-B922B5F8C6D1}" type="slidenum">
              <a:rPr lang="en-US" smtClean="0"/>
              <a:t>25</a:t>
            </a:fld>
            <a:endParaRPr lang="en-US"/>
          </a:p>
        </p:txBody>
      </p:sp>
    </p:spTree>
    <p:extLst>
      <p:ext uri="{BB962C8B-B14F-4D97-AF65-F5344CB8AC3E}">
        <p14:creationId xmlns:p14="http://schemas.microsoft.com/office/powerpoint/2010/main" val="2910548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26</a:t>
            </a:fld>
            <a:endParaRPr lang="en-US"/>
          </a:p>
        </p:txBody>
      </p:sp>
    </p:spTree>
    <p:extLst>
      <p:ext uri="{BB962C8B-B14F-4D97-AF65-F5344CB8AC3E}">
        <p14:creationId xmlns:p14="http://schemas.microsoft.com/office/powerpoint/2010/main" val="3859171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27</a:t>
            </a:fld>
            <a:endParaRPr lang="en-US"/>
          </a:p>
        </p:txBody>
      </p:sp>
    </p:spTree>
    <p:extLst>
      <p:ext uri="{BB962C8B-B14F-4D97-AF65-F5344CB8AC3E}">
        <p14:creationId xmlns:p14="http://schemas.microsoft.com/office/powerpoint/2010/main" val="3533109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28</a:t>
            </a:fld>
            <a:endParaRPr lang="en-US"/>
          </a:p>
        </p:txBody>
      </p:sp>
    </p:spTree>
    <p:extLst>
      <p:ext uri="{BB962C8B-B14F-4D97-AF65-F5344CB8AC3E}">
        <p14:creationId xmlns:p14="http://schemas.microsoft.com/office/powerpoint/2010/main" val="34022793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02FA591B-E6D6-4000-893B-B922B5F8C6D1}" type="slidenum">
              <a:rPr lang="en-US" smtClean="0"/>
              <a:t>29</a:t>
            </a:fld>
            <a:endParaRPr lang="en-US"/>
          </a:p>
        </p:txBody>
      </p:sp>
    </p:spTree>
    <p:extLst>
      <p:ext uri="{BB962C8B-B14F-4D97-AF65-F5344CB8AC3E}">
        <p14:creationId xmlns:p14="http://schemas.microsoft.com/office/powerpoint/2010/main" val="327358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02FA591B-E6D6-4000-893B-B922B5F8C6D1}" type="slidenum">
              <a:rPr lang="en-US" smtClean="0"/>
              <a:t>30</a:t>
            </a:fld>
            <a:endParaRPr lang="en-US"/>
          </a:p>
        </p:txBody>
      </p:sp>
    </p:spTree>
    <p:extLst>
      <p:ext uri="{BB962C8B-B14F-4D97-AF65-F5344CB8AC3E}">
        <p14:creationId xmlns:p14="http://schemas.microsoft.com/office/powerpoint/2010/main" val="189402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02FA591B-E6D6-4000-893B-B922B5F8C6D1}" type="slidenum">
              <a:rPr lang="en-US" smtClean="0"/>
              <a:t>31</a:t>
            </a:fld>
            <a:endParaRPr lang="en-US"/>
          </a:p>
        </p:txBody>
      </p:sp>
    </p:spTree>
    <p:extLst>
      <p:ext uri="{BB962C8B-B14F-4D97-AF65-F5344CB8AC3E}">
        <p14:creationId xmlns:p14="http://schemas.microsoft.com/office/powerpoint/2010/main" val="2490404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32</a:t>
            </a:fld>
            <a:endParaRPr lang="en-US"/>
          </a:p>
        </p:txBody>
      </p:sp>
    </p:spTree>
    <p:extLst>
      <p:ext uri="{BB962C8B-B14F-4D97-AF65-F5344CB8AC3E}">
        <p14:creationId xmlns:p14="http://schemas.microsoft.com/office/powerpoint/2010/main" val="2574157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33</a:t>
            </a:fld>
            <a:endParaRPr lang="en-US"/>
          </a:p>
        </p:txBody>
      </p:sp>
    </p:spTree>
    <p:extLst>
      <p:ext uri="{BB962C8B-B14F-4D97-AF65-F5344CB8AC3E}">
        <p14:creationId xmlns:p14="http://schemas.microsoft.com/office/powerpoint/2010/main" val="918580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34</a:t>
            </a:fld>
            <a:endParaRPr lang="en-US"/>
          </a:p>
        </p:txBody>
      </p:sp>
    </p:spTree>
    <p:extLst>
      <p:ext uri="{BB962C8B-B14F-4D97-AF65-F5344CB8AC3E}">
        <p14:creationId xmlns:p14="http://schemas.microsoft.com/office/powerpoint/2010/main" val="6687522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35</a:t>
            </a:fld>
            <a:endParaRPr lang="en-US"/>
          </a:p>
        </p:txBody>
      </p:sp>
    </p:spTree>
    <p:extLst>
      <p:ext uri="{BB962C8B-B14F-4D97-AF65-F5344CB8AC3E}">
        <p14:creationId xmlns:p14="http://schemas.microsoft.com/office/powerpoint/2010/main" val="3456958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36</a:t>
            </a:fld>
            <a:endParaRPr lang="en-US"/>
          </a:p>
        </p:txBody>
      </p:sp>
    </p:spTree>
    <p:extLst>
      <p:ext uri="{BB962C8B-B14F-4D97-AF65-F5344CB8AC3E}">
        <p14:creationId xmlns:p14="http://schemas.microsoft.com/office/powerpoint/2010/main" val="7183065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37</a:t>
            </a:fld>
            <a:endParaRPr lang="en-US"/>
          </a:p>
        </p:txBody>
      </p:sp>
    </p:spTree>
    <p:extLst>
      <p:ext uri="{BB962C8B-B14F-4D97-AF65-F5344CB8AC3E}">
        <p14:creationId xmlns:p14="http://schemas.microsoft.com/office/powerpoint/2010/main" val="1708784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38</a:t>
            </a:fld>
            <a:endParaRPr lang="en-US"/>
          </a:p>
        </p:txBody>
      </p:sp>
    </p:spTree>
    <p:extLst>
      <p:ext uri="{BB962C8B-B14F-4D97-AF65-F5344CB8AC3E}">
        <p14:creationId xmlns:p14="http://schemas.microsoft.com/office/powerpoint/2010/main" val="37876339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39</a:t>
            </a:fld>
            <a:endParaRPr lang="en-US"/>
          </a:p>
        </p:txBody>
      </p:sp>
    </p:spTree>
    <p:extLst>
      <p:ext uri="{BB962C8B-B14F-4D97-AF65-F5344CB8AC3E}">
        <p14:creationId xmlns:p14="http://schemas.microsoft.com/office/powerpoint/2010/main" val="20493980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40</a:t>
            </a:fld>
            <a:endParaRPr lang="en-US"/>
          </a:p>
        </p:txBody>
      </p:sp>
    </p:spTree>
    <p:extLst>
      <p:ext uri="{BB962C8B-B14F-4D97-AF65-F5344CB8AC3E}">
        <p14:creationId xmlns:p14="http://schemas.microsoft.com/office/powerpoint/2010/main" val="10231840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41</a:t>
            </a:fld>
            <a:endParaRPr lang="en-US"/>
          </a:p>
        </p:txBody>
      </p:sp>
    </p:spTree>
    <p:extLst>
      <p:ext uri="{BB962C8B-B14F-4D97-AF65-F5344CB8AC3E}">
        <p14:creationId xmlns:p14="http://schemas.microsoft.com/office/powerpoint/2010/main" val="11865891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492E0B-5BAA-43B7-8F48-3C44F32B5B07}" type="slidenum">
              <a:rPr lang="en-US" smtClean="0"/>
              <a:t>42</a:t>
            </a:fld>
            <a:endParaRPr lang="en-US"/>
          </a:p>
        </p:txBody>
      </p:sp>
    </p:spTree>
    <p:extLst>
      <p:ext uri="{BB962C8B-B14F-4D97-AF65-F5344CB8AC3E}">
        <p14:creationId xmlns:p14="http://schemas.microsoft.com/office/powerpoint/2010/main" val="26337102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02FA591B-E6D6-4000-893B-B922B5F8C6D1}" type="slidenum">
              <a:rPr lang="en-US" smtClean="0"/>
              <a:t>43</a:t>
            </a:fld>
            <a:endParaRPr lang="en-US"/>
          </a:p>
        </p:txBody>
      </p:sp>
    </p:spTree>
    <p:extLst>
      <p:ext uri="{BB962C8B-B14F-4D97-AF65-F5344CB8AC3E}">
        <p14:creationId xmlns:p14="http://schemas.microsoft.com/office/powerpoint/2010/main" val="9355317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44</a:t>
            </a:fld>
            <a:endParaRPr lang="en-US"/>
          </a:p>
        </p:txBody>
      </p:sp>
    </p:spTree>
    <p:extLst>
      <p:ext uri="{BB962C8B-B14F-4D97-AF65-F5344CB8AC3E}">
        <p14:creationId xmlns:p14="http://schemas.microsoft.com/office/powerpoint/2010/main" val="33620326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45</a:t>
            </a:fld>
            <a:endParaRPr lang="en-US"/>
          </a:p>
        </p:txBody>
      </p:sp>
    </p:spTree>
    <p:extLst>
      <p:ext uri="{BB962C8B-B14F-4D97-AF65-F5344CB8AC3E}">
        <p14:creationId xmlns:p14="http://schemas.microsoft.com/office/powerpoint/2010/main" val="15352284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46</a:t>
            </a:fld>
            <a:endParaRPr lang="en-US"/>
          </a:p>
        </p:txBody>
      </p:sp>
    </p:spTree>
    <p:extLst>
      <p:ext uri="{BB962C8B-B14F-4D97-AF65-F5344CB8AC3E}">
        <p14:creationId xmlns:p14="http://schemas.microsoft.com/office/powerpoint/2010/main" val="27258212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47</a:t>
            </a:fld>
            <a:endParaRPr lang="en-US"/>
          </a:p>
        </p:txBody>
      </p:sp>
    </p:spTree>
    <p:extLst>
      <p:ext uri="{BB962C8B-B14F-4D97-AF65-F5344CB8AC3E}">
        <p14:creationId xmlns:p14="http://schemas.microsoft.com/office/powerpoint/2010/main" val="5227106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A591B-E6D6-4000-893B-B922B5F8C6D1}" type="slidenum">
              <a:rPr lang="en-US" smtClean="0"/>
              <a:t>48</a:t>
            </a:fld>
            <a:endParaRPr lang="en-US"/>
          </a:p>
        </p:txBody>
      </p:sp>
    </p:spTree>
    <p:extLst>
      <p:ext uri="{BB962C8B-B14F-4D97-AF65-F5344CB8AC3E}">
        <p14:creationId xmlns:p14="http://schemas.microsoft.com/office/powerpoint/2010/main" val="42179359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492E0B-5BAA-43B7-8F48-3C44F32B5B07}" type="slidenum">
              <a:rPr lang="en-US" smtClean="0"/>
              <a:t>50</a:t>
            </a:fld>
            <a:endParaRPr lang="en-US"/>
          </a:p>
        </p:txBody>
      </p:sp>
    </p:spTree>
    <p:extLst>
      <p:ext uri="{BB962C8B-B14F-4D97-AF65-F5344CB8AC3E}">
        <p14:creationId xmlns:p14="http://schemas.microsoft.com/office/powerpoint/2010/main" val="1852146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492E0B-5BAA-43B7-8F48-3C44F32B5B07}" type="slidenum">
              <a:rPr lang="en-US" smtClean="0"/>
              <a:t>51</a:t>
            </a:fld>
            <a:endParaRPr lang="en-US"/>
          </a:p>
        </p:txBody>
      </p:sp>
    </p:spTree>
    <p:extLst>
      <p:ext uri="{BB962C8B-B14F-4D97-AF65-F5344CB8AC3E}">
        <p14:creationId xmlns:p14="http://schemas.microsoft.com/office/powerpoint/2010/main" val="2477907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22946" y="1122363"/>
            <a:ext cx="7298108"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922946" y="3602038"/>
            <a:ext cx="7298108"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lgn="l"/>
            <a:fld id="{8F0AB5D1-9059-428D-ACFC-BA1258997AE0}" type="slidenum">
              <a:rPr lang="en-US" smtClean="0"/>
              <a:pPr algn="l"/>
              <a:t>‹#›</a:t>
            </a:fld>
            <a:endParaRPr lang="en-US"/>
          </a:p>
        </p:txBody>
      </p:sp>
    </p:spTree>
    <p:extLst>
      <p:ext uri="{BB962C8B-B14F-4D97-AF65-F5344CB8AC3E}">
        <p14:creationId xmlns:p14="http://schemas.microsoft.com/office/powerpoint/2010/main" val="1299684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2676800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9169" y="1825625"/>
            <a:ext cx="359568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60522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1387279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00081" y="1681163"/>
            <a:ext cx="3698101"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800081" y="2505075"/>
            <a:ext cx="369810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60521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6052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
        <p:nvSpPr>
          <p:cNvPr id="10" name="Title 1"/>
          <p:cNvSpPr>
            <a:spLocks noGrp="1"/>
          </p:cNvSpPr>
          <p:nvPr>
            <p:ph type="title"/>
          </p:nvPr>
        </p:nvSpPr>
        <p:spPr>
          <a:xfrm>
            <a:off x="805341" y="633046"/>
            <a:ext cx="7484080" cy="1057642"/>
          </a:xfrm>
        </p:spPr>
        <p:txBody>
          <a:bodyPr/>
          <a:lstStyle/>
          <a:p>
            <a:r>
              <a:rPr lang="en-US"/>
              <a:t>Click to edit Master title style</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4044373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1180329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8379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1793" y="703391"/>
            <a:ext cx="3368555" cy="135401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462977" y="703392"/>
            <a:ext cx="3766624" cy="5157666"/>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01792" y="2321173"/>
            <a:ext cx="3368555" cy="3547819"/>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p:cNvPicPr>
          <p:nvPr userDrawn="1"/>
        </p:nvPicPr>
        <p:blipFill>
          <a:blip r:embed="rId2"/>
          <a:stretch>
            <a:fillRect/>
          </a:stretch>
        </p:blipFill>
        <p:spPr>
          <a:xfrm>
            <a:off x="802267" y="2113679"/>
            <a:ext cx="3373453" cy="43527"/>
          </a:xfrm>
          <a:prstGeom prst="rect">
            <a:avLst/>
          </a:prstGeom>
        </p:spPr>
      </p:pic>
    </p:spTree>
    <p:extLst>
      <p:ext uri="{BB962C8B-B14F-4D97-AF65-F5344CB8AC3E}">
        <p14:creationId xmlns:p14="http://schemas.microsoft.com/office/powerpoint/2010/main" val="2887465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081" y="703391"/>
            <a:ext cx="3304169" cy="135401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00080" y="2321173"/>
            <a:ext cx="3304169" cy="3547819"/>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p:cNvPicPr>
          <p:nvPr userDrawn="1"/>
        </p:nvPicPr>
        <p:blipFill>
          <a:blip r:embed="rId2"/>
          <a:stretch>
            <a:fillRect/>
          </a:stretch>
        </p:blipFill>
        <p:spPr>
          <a:xfrm>
            <a:off x="800553" y="2113679"/>
            <a:ext cx="3308972" cy="43527"/>
          </a:xfrm>
          <a:prstGeom prst="rect">
            <a:avLst/>
          </a:prstGeom>
        </p:spPr>
      </p:pic>
      <p:sp>
        <p:nvSpPr>
          <p:cNvPr id="10" name="Picture Placeholder 2"/>
          <p:cNvSpPr>
            <a:spLocks noGrp="1"/>
          </p:cNvSpPr>
          <p:nvPr>
            <p:ph type="pic" idx="13"/>
          </p:nvPr>
        </p:nvSpPr>
        <p:spPr>
          <a:xfrm>
            <a:off x="4554907" y="987432"/>
            <a:ext cx="3691785"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Tree>
    <p:extLst>
      <p:ext uri="{BB962C8B-B14F-4D97-AF65-F5344CB8AC3E}">
        <p14:creationId xmlns:p14="http://schemas.microsoft.com/office/powerpoint/2010/main" val="4281762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Picture Placeholder 2"/>
          <p:cNvSpPr>
            <a:spLocks noGrp="1"/>
          </p:cNvSpPr>
          <p:nvPr>
            <p:ph type="pic" idx="14"/>
          </p:nvPr>
        </p:nvSpPr>
        <p:spPr>
          <a:xfrm>
            <a:off x="897308" y="703391"/>
            <a:ext cx="3212219" cy="515766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2" name="Title 1"/>
          <p:cNvSpPr>
            <a:spLocks noGrp="1"/>
          </p:cNvSpPr>
          <p:nvPr>
            <p:ph type="title"/>
          </p:nvPr>
        </p:nvSpPr>
        <p:spPr>
          <a:xfrm>
            <a:off x="4457701" y="703391"/>
            <a:ext cx="3771899" cy="135401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4457702" y="2321173"/>
            <a:ext cx="3771899" cy="3547819"/>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p:cNvPicPr>
          <p:nvPr userDrawn="1"/>
        </p:nvPicPr>
        <p:blipFill>
          <a:blip r:embed="rId2"/>
          <a:stretch>
            <a:fillRect/>
          </a:stretch>
        </p:blipFill>
        <p:spPr>
          <a:xfrm>
            <a:off x="4457699" y="2113679"/>
            <a:ext cx="3781434" cy="43527"/>
          </a:xfrm>
          <a:prstGeom prst="rect">
            <a:avLst/>
          </a:prstGeom>
        </p:spPr>
      </p:pic>
    </p:spTree>
    <p:extLst>
      <p:ext uri="{BB962C8B-B14F-4D97-AF65-F5344CB8AC3E}">
        <p14:creationId xmlns:p14="http://schemas.microsoft.com/office/powerpoint/2010/main" val="1417439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ection Divider Slide">
    <p:spTree>
      <p:nvGrpSpPr>
        <p:cNvPr id="1" name=""/>
        <p:cNvGrpSpPr/>
        <p:nvPr/>
      </p:nvGrpSpPr>
      <p:grpSpPr>
        <a:xfrm>
          <a:off x="0" y="0"/>
          <a:ext cx="0" cy="0"/>
          <a:chOff x="0" y="0"/>
          <a:chExt cx="0" cy="0"/>
        </a:xfrm>
      </p:grpSpPr>
      <p:cxnSp>
        <p:nvCxnSpPr>
          <p:cNvPr id="7" name="Straight Connector 6"/>
          <p:cNvCxnSpPr/>
          <p:nvPr/>
        </p:nvCxnSpPr>
        <p:spPr>
          <a:xfrm flipV="1">
            <a:off x="4324139" y="2815175"/>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6" name="Text Placeholder 9"/>
          <p:cNvSpPr>
            <a:spLocks noGrp="1"/>
          </p:cNvSpPr>
          <p:nvPr>
            <p:ph type="body" sz="quarter" idx="12" hasCustomPrompt="1"/>
          </p:nvPr>
        </p:nvSpPr>
        <p:spPr>
          <a:xfrm>
            <a:off x="-1" y="3229980"/>
            <a:ext cx="9135687" cy="1111250"/>
          </a:xfrm>
        </p:spPr>
        <p:txBody>
          <a:bodyPr>
            <a:normAutofit/>
          </a:bodyPr>
          <a:lstStyle>
            <a:lvl1pPr marL="0" indent="0" algn="ctr">
              <a:lnSpc>
                <a:spcPct val="100000"/>
              </a:lnSpc>
              <a:spcBef>
                <a:spcPts val="0"/>
              </a:spcBef>
              <a:buNone/>
              <a:defRPr sz="2250" cap="all" baseline="0">
                <a:solidFill>
                  <a:schemeClr val="tx1"/>
                </a:solidFill>
              </a:defRPr>
            </a:lvl1pPr>
          </a:lstStyle>
          <a:p>
            <a:pPr lvl="0"/>
            <a:r>
              <a:rPr lang="en-US"/>
              <a:t>Chapter title</a:t>
            </a:r>
          </a:p>
        </p:txBody>
      </p:sp>
      <p:sp>
        <p:nvSpPr>
          <p:cNvPr id="8" name="Title 1"/>
          <p:cNvSpPr>
            <a:spLocks noGrp="1"/>
          </p:cNvSpPr>
          <p:nvPr>
            <p:ph type="title" hasCustomPrompt="1"/>
          </p:nvPr>
        </p:nvSpPr>
        <p:spPr>
          <a:xfrm>
            <a:off x="2139" y="2256441"/>
            <a:ext cx="9143999" cy="478522"/>
          </a:xfrm>
        </p:spPr>
        <p:txBody>
          <a:bodyPr>
            <a:normAutofit/>
          </a:bodyPr>
          <a:lstStyle>
            <a:lvl1pPr algn="ctr">
              <a:defRPr sz="2250"/>
            </a:lvl1pPr>
          </a:lstStyle>
          <a:p>
            <a:pPr lvl="0"/>
            <a:r>
              <a:rPr lang="en-US"/>
              <a:t>Section Divider</a:t>
            </a:r>
          </a:p>
        </p:txBody>
      </p:sp>
    </p:spTree>
    <p:extLst>
      <p:ext uri="{BB962C8B-B14F-4D97-AF65-F5344CB8AC3E}">
        <p14:creationId xmlns:p14="http://schemas.microsoft.com/office/powerpoint/2010/main" val="2175118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05854" y="1122363"/>
            <a:ext cx="7332292"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905854" y="3602038"/>
            <a:ext cx="7332292" cy="1655762"/>
          </a:xfrm>
        </p:spPr>
        <p:txBody>
          <a:bodyPr/>
          <a:lstStyle>
            <a:lvl1pPr marL="0" indent="0" algn="ctr">
              <a:buNone/>
              <a:defRPr sz="2400">
                <a:solidFill>
                  <a:schemeClr val="accent1">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lgn="l"/>
            <a:fld id="{8F0AB5D1-9059-428D-ACFC-BA1258997AE0}" type="slidenum">
              <a:rPr lang="en-US" smtClean="0"/>
              <a:pPr algn="l"/>
              <a:t>‹#›</a:t>
            </a:fld>
            <a:endParaRPr lang="en-US"/>
          </a:p>
        </p:txBody>
      </p:sp>
    </p:spTree>
    <p:extLst>
      <p:ext uri="{BB962C8B-B14F-4D97-AF65-F5344CB8AC3E}">
        <p14:creationId xmlns:p14="http://schemas.microsoft.com/office/powerpoint/2010/main" val="3389608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2158472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0081" y="1825625"/>
            <a:ext cx="371476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60521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781659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00081" y="1681163"/>
            <a:ext cx="3698101" cy="823912"/>
          </a:xfrm>
        </p:spPr>
        <p:txBody>
          <a:bodyPr anchor="b"/>
          <a:lstStyle>
            <a:lvl1pPr marL="0" indent="0">
              <a:buNone/>
              <a:defRPr sz="2400" b="1">
                <a:solidFill>
                  <a:schemeClr val="accent1">
                    <a:lumMod val="20000"/>
                    <a:lumOff val="80000"/>
                  </a:schemeClr>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800081" y="2505075"/>
            <a:ext cx="369810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643177" cy="823912"/>
          </a:xfrm>
        </p:spPr>
        <p:txBody>
          <a:bodyPr anchor="b"/>
          <a:lstStyle>
            <a:lvl1pPr marL="0" indent="0">
              <a:buNone/>
              <a:defRPr sz="2400" b="1">
                <a:solidFill>
                  <a:schemeClr val="accent1">
                    <a:lumMod val="20000"/>
                    <a:lumOff val="80000"/>
                  </a:schemeClr>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64317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
        <p:nvSpPr>
          <p:cNvPr id="10" name="Title 1"/>
          <p:cNvSpPr>
            <a:spLocks noGrp="1"/>
          </p:cNvSpPr>
          <p:nvPr>
            <p:ph type="title"/>
          </p:nvPr>
        </p:nvSpPr>
        <p:spPr>
          <a:xfrm>
            <a:off x="822433" y="633046"/>
            <a:ext cx="7449896" cy="1057642"/>
          </a:xfrm>
        </p:spPr>
        <p:txBody>
          <a:bodyPr/>
          <a:lstStyle/>
          <a:p>
            <a:r>
              <a:rPr lang="en-US"/>
              <a:t>Click to edit Master title style</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3876606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169" y="1668567"/>
            <a:ext cx="7315200" cy="39016"/>
          </a:xfrm>
          <a:prstGeom prst="rect">
            <a:avLst/>
          </a:prstGeom>
        </p:spPr>
      </p:pic>
    </p:spTree>
    <p:extLst>
      <p:ext uri="{BB962C8B-B14F-4D97-AF65-F5344CB8AC3E}">
        <p14:creationId xmlns:p14="http://schemas.microsoft.com/office/powerpoint/2010/main" val="4123439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Tree>
    <p:extLst>
      <p:ext uri="{BB962C8B-B14F-4D97-AF65-F5344CB8AC3E}">
        <p14:creationId xmlns:p14="http://schemas.microsoft.com/office/powerpoint/2010/main" val="3852692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080" y="703391"/>
            <a:ext cx="3304169" cy="135401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462977" y="703392"/>
            <a:ext cx="3766624" cy="5157666"/>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00079" y="2321173"/>
            <a:ext cx="3304169" cy="3547819"/>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p:cNvPicPr>
          <p:nvPr userDrawn="1"/>
        </p:nvPicPr>
        <p:blipFill>
          <a:blip r:embed="rId2"/>
          <a:stretch>
            <a:fillRect/>
          </a:stretch>
        </p:blipFill>
        <p:spPr>
          <a:xfrm>
            <a:off x="917547" y="2121807"/>
            <a:ext cx="3186701" cy="45719"/>
          </a:xfrm>
          <a:prstGeom prst="rect">
            <a:avLst/>
          </a:prstGeom>
        </p:spPr>
      </p:pic>
    </p:spTree>
    <p:extLst>
      <p:ext uri="{BB962C8B-B14F-4D97-AF65-F5344CB8AC3E}">
        <p14:creationId xmlns:p14="http://schemas.microsoft.com/office/powerpoint/2010/main" val="1127754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080" y="703391"/>
            <a:ext cx="3304169" cy="135401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00080" y="2321173"/>
            <a:ext cx="3304169" cy="3547819"/>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p:cNvPicPr>
          <p:nvPr userDrawn="1"/>
        </p:nvPicPr>
        <p:blipFill>
          <a:blip r:embed="rId2"/>
          <a:stretch>
            <a:fillRect/>
          </a:stretch>
        </p:blipFill>
        <p:spPr>
          <a:xfrm>
            <a:off x="920685" y="2108463"/>
            <a:ext cx="3188840" cy="48744"/>
          </a:xfrm>
          <a:prstGeom prst="rect">
            <a:avLst/>
          </a:prstGeom>
        </p:spPr>
      </p:pic>
      <p:sp>
        <p:nvSpPr>
          <p:cNvPr id="10" name="Picture Placeholder 2"/>
          <p:cNvSpPr>
            <a:spLocks noGrp="1"/>
          </p:cNvSpPr>
          <p:nvPr>
            <p:ph type="pic" idx="13"/>
          </p:nvPr>
        </p:nvSpPr>
        <p:spPr>
          <a:xfrm>
            <a:off x="4457699" y="987432"/>
            <a:ext cx="3780447"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Tree>
    <p:extLst>
      <p:ext uri="{BB962C8B-B14F-4D97-AF65-F5344CB8AC3E}">
        <p14:creationId xmlns:p14="http://schemas.microsoft.com/office/powerpoint/2010/main" val="3577686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Picture Placeholder 2"/>
          <p:cNvSpPr>
            <a:spLocks noGrp="1"/>
          </p:cNvSpPr>
          <p:nvPr>
            <p:ph type="pic" idx="14"/>
          </p:nvPr>
        </p:nvSpPr>
        <p:spPr>
          <a:xfrm>
            <a:off x="905854" y="703391"/>
            <a:ext cx="3203673" cy="515766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2" name="Title 1"/>
          <p:cNvSpPr>
            <a:spLocks noGrp="1"/>
          </p:cNvSpPr>
          <p:nvPr>
            <p:ph type="title"/>
          </p:nvPr>
        </p:nvSpPr>
        <p:spPr>
          <a:xfrm>
            <a:off x="4457701" y="703391"/>
            <a:ext cx="3780445" cy="135401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4457702" y="2321173"/>
            <a:ext cx="3780445" cy="3547819"/>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6" name="Picture 5"/>
          <p:cNvPicPr>
            <a:picLocks/>
          </p:cNvPicPr>
          <p:nvPr userDrawn="1"/>
        </p:nvPicPr>
        <p:blipFill>
          <a:blip r:embed="rId2"/>
          <a:stretch>
            <a:fillRect/>
          </a:stretch>
        </p:blipFill>
        <p:spPr>
          <a:xfrm>
            <a:off x="4457699" y="2113679"/>
            <a:ext cx="3790002" cy="43527"/>
          </a:xfrm>
          <a:prstGeom prst="rect">
            <a:avLst/>
          </a:prstGeom>
        </p:spPr>
      </p:pic>
    </p:spTree>
    <p:extLst>
      <p:ext uri="{BB962C8B-B14F-4D97-AF65-F5344CB8AC3E}">
        <p14:creationId xmlns:p14="http://schemas.microsoft.com/office/powerpoint/2010/main" val="2827253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59933" y="2152091"/>
            <a:ext cx="5369100" cy="2443401"/>
          </a:xfrm>
        </p:spPr>
        <p:txBody>
          <a:bodyPr anchor="b">
            <a:normAutofit/>
          </a:bodyPr>
          <a:lstStyle>
            <a:lvl1pPr algn="r">
              <a:defRPr lang="en-US" dirty="0"/>
            </a:lvl1pPr>
          </a:lstStyle>
          <a:p>
            <a:r>
              <a:rPr lang="en-US"/>
              <a:t>CLICK TO EDIT MASTER TITLE STYLE</a:t>
            </a:r>
          </a:p>
        </p:txBody>
      </p:sp>
      <p:sp>
        <p:nvSpPr>
          <p:cNvPr id="3" name="Subtitle 2"/>
          <p:cNvSpPr>
            <a:spLocks noGrp="1"/>
          </p:cNvSpPr>
          <p:nvPr>
            <p:ph type="subTitle" idx="1"/>
          </p:nvPr>
        </p:nvSpPr>
        <p:spPr>
          <a:xfrm>
            <a:off x="2859933" y="4769707"/>
            <a:ext cx="5369100" cy="1161535"/>
          </a:xfrm>
        </p:spPr>
        <p:txBody>
          <a:bodyPr/>
          <a:lstStyle>
            <a:lvl1pPr marL="0" indent="0" algn="r">
              <a:buNone/>
              <a:defRPr sz="2400">
                <a:solidFill>
                  <a:schemeClr val="accent1">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lgn="l"/>
            <a:fld id="{8F0AB5D1-9059-428D-ACFC-BA1258997AE0}" type="slidenum">
              <a:rPr lang="en-US" smtClean="0"/>
              <a:pPr algn="l"/>
              <a:t>‹#›</a:t>
            </a:fld>
            <a:endParaRPr lang="en-US"/>
          </a:p>
        </p:txBody>
      </p:sp>
      <p:sp>
        <p:nvSpPr>
          <p:cNvPr id="7" name="Rectangle 6"/>
          <p:cNvSpPr>
            <a:spLocks noChangeArrowheads="1"/>
          </p:cNvSpPr>
          <p:nvPr userDrawn="1"/>
        </p:nvSpPr>
        <p:spPr bwMode="auto">
          <a:xfrm rot="10800000">
            <a:off x="5134808" y="4658517"/>
            <a:ext cx="2980492" cy="45720"/>
          </a:xfrm>
          <a:prstGeom prst="rect">
            <a:avLst/>
          </a:prstGeom>
          <a:solidFill>
            <a:srgbClr val="93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05860" y="6216523"/>
            <a:ext cx="1906380" cy="325740"/>
          </a:xfrm>
          <a:prstGeom prst="rect">
            <a:avLst/>
          </a:prstGeom>
        </p:spPr>
      </p:pic>
    </p:spTree>
    <p:extLst>
      <p:ext uri="{BB962C8B-B14F-4D97-AF65-F5344CB8AC3E}">
        <p14:creationId xmlns:p14="http://schemas.microsoft.com/office/powerpoint/2010/main" val="12936897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11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27210" y="675249"/>
            <a:ext cx="3777176" cy="2834714"/>
          </a:xfrm>
        </p:spPr>
        <p:txBody>
          <a:bodyPr anchor="b"/>
          <a:lstStyle>
            <a:lvl1pPr algn="ctr">
              <a:defRPr sz="4800">
                <a:solidFill>
                  <a:schemeClr val="bg1"/>
                </a:solidFill>
              </a:defRPr>
            </a:lvl1pPr>
          </a:lstStyle>
          <a:p>
            <a:r>
              <a:rPr lang="en-US"/>
              <a:t>Click to edit Master title style</a:t>
            </a:r>
          </a:p>
        </p:txBody>
      </p:sp>
      <p:sp>
        <p:nvSpPr>
          <p:cNvPr id="3" name="Subtitle 2"/>
          <p:cNvSpPr>
            <a:spLocks noGrp="1"/>
          </p:cNvSpPr>
          <p:nvPr>
            <p:ph type="subTitle" idx="1"/>
          </p:nvPr>
        </p:nvSpPr>
        <p:spPr>
          <a:xfrm>
            <a:off x="4927210" y="3699810"/>
            <a:ext cx="3777176" cy="1969477"/>
          </a:xfrm>
        </p:spPr>
        <p:txBody>
          <a:bodyPr/>
          <a:lstStyle>
            <a:lvl1pPr marL="0" indent="0" algn="ctr">
              <a:buNone/>
              <a:defRPr sz="2400">
                <a:solidFill>
                  <a:schemeClr val="accent1">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lgn="l"/>
            <a:fld id="{8F0AB5D1-9059-428D-ACFC-BA1258997AE0}" type="slidenum">
              <a:rPr lang="en-US" smtClean="0"/>
              <a:pPr algn="l"/>
              <a:t>‹#›</a:t>
            </a:fld>
            <a:endParaRPr lang="en-US"/>
          </a:p>
        </p:txBody>
      </p:sp>
    </p:spTree>
    <p:extLst>
      <p:ext uri="{BB962C8B-B14F-4D97-AF65-F5344CB8AC3E}">
        <p14:creationId xmlns:p14="http://schemas.microsoft.com/office/powerpoint/2010/main" val="1503875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27210" y="633046"/>
            <a:ext cx="3777176" cy="1057642"/>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4927210" y="2065314"/>
            <a:ext cx="3777176" cy="4014591"/>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pic>
        <p:nvPicPr>
          <p:cNvPr id="5" name="Picture 4"/>
          <p:cNvPicPr>
            <a:picLocks/>
          </p:cNvPicPr>
          <p:nvPr userDrawn="1"/>
        </p:nvPicPr>
        <p:blipFill>
          <a:blip r:embed="rId2"/>
          <a:stretch>
            <a:fillRect/>
          </a:stretch>
        </p:blipFill>
        <p:spPr>
          <a:xfrm>
            <a:off x="4927209" y="1856235"/>
            <a:ext cx="3806190" cy="43527"/>
          </a:xfrm>
          <a:prstGeom prst="rect">
            <a:avLst/>
          </a:prstGeom>
        </p:spPr>
      </p:pic>
    </p:spTree>
    <p:extLst>
      <p:ext uri="{BB962C8B-B14F-4D97-AF65-F5344CB8AC3E}">
        <p14:creationId xmlns:p14="http://schemas.microsoft.com/office/powerpoint/2010/main" val="2428598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4927210" y="1913209"/>
            <a:ext cx="3777176" cy="704410"/>
          </a:xfrm>
        </p:spPr>
        <p:txBody>
          <a:bodyPr anchor="b"/>
          <a:lstStyle>
            <a:lvl1pPr marL="0" indent="0">
              <a:buNone/>
              <a:defRPr sz="2400" b="1">
                <a:solidFill>
                  <a:schemeClr val="accent1">
                    <a:lumMod val="20000"/>
                    <a:lumOff val="80000"/>
                  </a:schemeClr>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4927210" y="2645755"/>
            <a:ext cx="3777176" cy="3389288"/>
          </a:xfrm>
        </p:spPr>
        <p:txBody>
          <a:bodyPr>
            <a:norm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
        <p:nvSpPr>
          <p:cNvPr id="7" name="Title 1"/>
          <p:cNvSpPr>
            <a:spLocks noGrp="1"/>
          </p:cNvSpPr>
          <p:nvPr>
            <p:ph type="title"/>
          </p:nvPr>
        </p:nvSpPr>
        <p:spPr>
          <a:xfrm>
            <a:off x="4927210" y="633046"/>
            <a:ext cx="3777176" cy="1057642"/>
          </a:xfrm>
        </p:spPr>
        <p:txBody>
          <a:bodyPr/>
          <a:lstStyle>
            <a:lvl1pPr>
              <a:defRPr>
                <a:solidFill>
                  <a:schemeClr val="bg1"/>
                </a:solidFill>
              </a:defRPr>
            </a:lvl1pPr>
          </a:lstStyle>
          <a:p>
            <a:r>
              <a:rPr lang="en-US"/>
              <a:t>Click to edit Master title style</a:t>
            </a:r>
          </a:p>
        </p:txBody>
      </p:sp>
      <p:pic>
        <p:nvPicPr>
          <p:cNvPr id="8" name="Picture 7"/>
          <p:cNvPicPr>
            <a:picLocks/>
          </p:cNvPicPr>
          <p:nvPr userDrawn="1"/>
        </p:nvPicPr>
        <p:blipFill>
          <a:blip r:embed="rId2"/>
          <a:stretch>
            <a:fillRect/>
          </a:stretch>
        </p:blipFill>
        <p:spPr>
          <a:xfrm>
            <a:off x="4927209" y="1856235"/>
            <a:ext cx="3806190" cy="43527"/>
          </a:xfrm>
          <a:prstGeom prst="rect">
            <a:avLst/>
          </a:prstGeom>
        </p:spPr>
      </p:pic>
    </p:spTree>
    <p:extLst>
      <p:ext uri="{BB962C8B-B14F-4D97-AF65-F5344CB8AC3E}">
        <p14:creationId xmlns:p14="http://schemas.microsoft.com/office/powerpoint/2010/main" val="26738731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Tree>
    <p:extLst>
      <p:ext uri="{BB962C8B-B14F-4D97-AF65-F5344CB8AC3E}">
        <p14:creationId xmlns:p14="http://schemas.microsoft.com/office/powerpoint/2010/main" val="33794554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22613" y="705420"/>
            <a:ext cx="3325562"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7" name="Slide Number Placeholder 6"/>
          <p:cNvSpPr>
            <a:spLocks noGrp="1"/>
          </p:cNvSpPr>
          <p:nvPr>
            <p:ph type="sldNum" sz="quarter" idx="12"/>
          </p:nvPr>
        </p:nvSpPr>
        <p:spPr/>
        <p:txBody>
          <a:bodyPr/>
          <a:lstStyle>
            <a:lvl1pPr algn="l">
              <a:defRPr/>
            </a:lvl1pPr>
          </a:lstStyle>
          <a:p>
            <a:fld id="{8F0AB5D1-9059-428D-ACFC-BA1258997AE0}" type="slidenum">
              <a:rPr lang="en-US" smtClean="0"/>
              <a:pPr/>
              <a:t>‹#›</a:t>
            </a:fld>
            <a:endParaRPr lang="en-US"/>
          </a:p>
        </p:txBody>
      </p:sp>
    </p:spTree>
    <p:extLst>
      <p:ext uri="{BB962C8B-B14F-4D97-AF65-F5344CB8AC3E}">
        <p14:creationId xmlns:p14="http://schemas.microsoft.com/office/powerpoint/2010/main" val="34446132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790F-0CAD-CFDF-917B-22C78BAF70E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6E643E2-70A9-8451-A787-67F9D9D43A8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CB5F783-F88E-25C3-2C7D-9408AC036672}"/>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5" name="Footer Placeholder 4">
            <a:extLst>
              <a:ext uri="{FF2B5EF4-FFF2-40B4-BE49-F238E27FC236}">
                <a16:creationId xmlns:a16="http://schemas.microsoft.com/office/drawing/2014/main" id="{C08A32D7-B15D-EA2F-74BB-61D03E4EE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0CCAC4-AA2B-D22B-77F6-628DE4560D3C}"/>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9220743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7E72D-9AB3-242D-DC36-652DE2C5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217B6B-E37F-8D6F-B0AC-FDC753B4B4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9E29E-D7DF-6811-8BFC-3D2B140DCCBD}"/>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5" name="Footer Placeholder 4">
            <a:extLst>
              <a:ext uri="{FF2B5EF4-FFF2-40B4-BE49-F238E27FC236}">
                <a16:creationId xmlns:a16="http://schemas.microsoft.com/office/drawing/2014/main" id="{B081642F-CD5A-DE5F-EB8E-A56AEC06B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F62B18-2D90-4E42-0DA7-0F038C376289}"/>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4141933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D24B0-E803-ED0A-E363-8AA991B6877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F312BB6-6A10-F7F9-1812-713AB5A83E5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70AB33-064C-464E-0003-547B3C3E9922}"/>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5" name="Footer Placeholder 4">
            <a:extLst>
              <a:ext uri="{FF2B5EF4-FFF2-40B4-BE49-F238E27FC236}">
                <a16:creationId xmlns:a16="http://schemas.microsoft.com/office/drawing/2014/main" id="{BCF39C42-9147-6501-144D-4D544D2EA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7CA4F6-9AEB-9E5C-11DE-C89338E7E3F9}"/>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907393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70FA-21BB-DD68-1174-2FA496EF4D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A4571-3F79-0515-F1F2-F87F4749AB1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6EBE3F-7699-A18C-B80F-8E63D973638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511C87-B3E0-09F7-0BEE-2D481CB3FC3B}"/>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6" name="Footer Placeholder 5">
            <a:extLst>
              <a:ext uri="{FF2B5EF4-FFF2-40B4-BE49-F238E27FC236}">
                <a16:creationId xmlns:a16="http://schemas.microsoft.com/office/drawing/2014/main" id="{8F098320-79F5-1977-EACB-C545AAB13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E11448-AF60-F0FE-E71D-614E0EE68B78}"/>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34188443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83F0-1CDD-B121-18B1-A093699809C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C42340-F7B6-4270-B86C-D84AD33269C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AB428F2-61E9-AFCE-DB61-5ECD6CEE17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0FFF6A-F57D-939F-08BD-4C4386EFEF1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A9982EF-8550-27F4-2B8D-66E306069579}"/>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C086F1-1C17-80C7-546D-31A8588176FB}"/>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8" name="Footer Placeholder 7">
            <a:extLst>
              <a:ext uri="{FF2B5EF4-FFF2-40B4-BE49-F238E27FC236}">
                <a16:creationId xmlns:a16="http://schemas.microsoft.com/office/drawing/2014/main" id="{4AD854FE-8BC8-2957-7B50-9E4DB865D5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DF22AF-4551-906D-96EB-2CE8B9A7297B}"/>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13090731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D106-5E0D-184D-F3B9-293143009A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FF9E3D-BD27-2116-19EF-813BB7998BBE}"/>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4" name="Footer Placeholder 3">
            <a:extLst>
              <a:ext uri="{FF2B5EF4-FFF2-40B4-BE49-F238E27FC236}">
                <a16:creationId xmlns:a16="http://schemas.microsoft.com/office/drawing/2014/main" id="{AB5C4B9B-FDD5-1D87-B458-982AB65CF7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5D7FD1-7AE4-8E00-9A07-B18A52B66611}"/>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601273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343814-12A3-DD8D-5B91-2FFDFB368D67}"/>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3" name="Footer Placeholder 2">
            <a:extLst>
              <a:ext uri="{FF2B5EF4-FFF2-40B4-BE49-F238E27FC236}">
                <a16:creationId xmlns:a16="http://schemas.microsoft.com/office/drawing/2014/main" id="{F6D859B3-E71A-97AC-217A-97155D6048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9D372D-E492-E086-A6A6-6944CA8D858D}"/>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20615633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83C82-83E4-4C7B-2581-7D90511E736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7510F32-A0A1-7693-73B1-06F2CAE82C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D1BDDB-9F71-F4AA-E65B-8D643261EA8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08B9F2F-E9E3-75BE-6FBE-7500B2721DDD}"/>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6" name="Footer Placeholder 5">
            <a:extLst>
              <a:ext uri="{FF2B5EF4-FFF2-40B4-BE49-F238E27FC236}">
                <a16:creationId xmlns:a16="http://schemas.microsoft.com/office/drawing/2014/main" id="{763496B2-6C86-95D1-CF35-5374DD0ECC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66EB00-1A7A-BF75-EE36-271286A824CD}"/>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28108824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BF6F-ACAD-6C92-9E00-37495F1E455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7A5527-3A20-F6D2-C11B-0715B616F8A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6F11E51-F4A1-FA9B-F17B-3ED97368089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8FB0FFE-C929-9901-494F-2E8F93936845}"/>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6" name="Footer Placeholder 5">
            <a:extLst>
              <a:ext uri="{FF2B5EF4-FFF2-40B4-BE49-F238E27FC236}">
                <a16:creationId xmlns:a16="http://schemas.microsoft.com/office/drawing/2014/main" id="{E4E2FFA5-D988-51E8-AE11-911809FA98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BDA151-1260-4951-BBF3-D63D01F93FA6}"/>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16671783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FAFF-EF8D-D2F8-C589-86FB2F2508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3490DC-2DD3-B44C-F7AA-12044188B7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E4F332-016B-91B1-92E2-F1D38340A95A}"/>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5" name="Footer Placeholder 4">
            <a:extLst>
              <a:ext uri="{FF2B5EF4-FFF2-40B4-BE49-F238E27FC236}">
                <a16:creationId xmlns:a16="http://schemas.microsoft.com/office/drawing/2014/main" id="{C8808F7A-8068-4FFD-FFDF-A4FFE3B34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C986C-0B32-106A-41DD-218370A313D8}"/>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40521778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400079-C052-B235-8820-8506B33EBD8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6B9ABF-6692-628D-9665-4C9E49FFFD7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FC0DEC-919E-D331-41FB-4E29DDA46081}"/>
              </a:ext>
            </a:extLst>
          </p:cNvPr>
          <p:cNvSpPr>
            <a:spLocks noGrp="1"/>
          </p:cNvSpPr>
          <p:nvPr>
            <p:ph type="dt" sz="half" idx="10"/>
          </p:nvPr>
        </p:nvSpPr>
        <p:spPr/>
        <p:txBody>
          <a:bodyPr/>
          <a:lstStyle/>
          <a:p>
            <a:fld id="{8CFC460B-4500-4839-900F-700AA77BC67A}" type="datetimeFigureOut">
              <a:rPr lang="en-US" smtClean="0"/>
              <a:t>4/17/2023</a:t>
            </a:fld>
            <a:endParaRPr lang="en-US"/>
          </a:p>
        </p:txBody>
      </p:sp>
      <p:sp>
        <p:nvSpPr>
          <p:cNvPr id="5" name="Footer Placeholder 4">
            <a:extLst>
              <a:ext uri="{FF2B5EF4-FFF2-40B4-BE49-F238E27FC236}">
                <a16:creationId xmlns:a16="http://schemas.microsoft.com/office/drawing/2014/main" id="{0B0071B1-181C-4B2C-DF3A-7E1307038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0776B-5658-6667-E824-1D91065724D6}"/>
              </a:ext>
            </a:extLst>
          </p:cNvPr>
          <p:cNvSpPr>
            <a:spLocks noGrp="1"/>
          </p:cNvSpPr>
          <p:nvPr>
            <p:ph type="sldNum" sz="quarter" idx="12"/>
          </p:nvPr>
        </p:nvSpPr>
        <p:spPr/>
        <p:txBody>
          <a:bodyPr/>
          <a:lstStyle/>
          <a:p>
            <a:fld id="{0889D2CE-110E-409A-BC4E-7461904EA2A5}" type="slidenum">
              <a:rPr lang="en-US" smtClean="0"/>
              <a:t>‹#›</a:t>
            </a:fld>
            <a:endParaRPr lang="en-US"/>
          </a:p>
        </p:txBody>
      </p:sp>
    </p:spTree>
    <p:extLst>
      <p:ext uri="{BB962C8B-B14F-4D97-AF65-F5344CB8AC3E}">
        <p14:creationId xmlns:p14="http://schemas.microsoft.com/office/powerpoint/2010/main" val="2344302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wmf"/><Relationship Id="rId17" Type="http://schemas.openxmlformats.org/officeDocument/2006/relationships/image" Target="../media/image6.wmf"/><Relationship Id="rId2" Type="http://schemas.openxmlformats.org/officeDocument/2006/relationships/slideLayout" Target="../slideLayouts/slideLayout2.xml"/><Relationship Id="rId16" Type="http://schemas.openxmlformats.org/officeDocument/2006/relationships/image" Target="../media/image5.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9.wmf"/><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3.w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8.wmf"/><Relationship Id="rId5" Type="http://schemas.openxmlformats.org/officeDocument/2006/relationships/slideLayout" Target="../slideLayouts/slideLayout15.xml"/><Relationship Id="rId15" Type="http://schemas.openxmlformats.org/officeDocument/2006/relationships/image" Target="../media/image11.wmf"/><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0.w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theme" Target="../theme/theme3.xml"/><Relationship Id="rId1" Type="http://schemas.openxmlformats.org/officeDocument/2006/relationships/slideLayout" Target="../slideLayouts/slideLayout20.xml"/><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wmf"/><Relationship Id="rId13" Type="http://schemas.openxmlformats.org/officeDocument/2006/relationships/image" Target="../media/image11.wmf"/><Relationship Id="rId3" Type="http://schemas.openxmlformats.org/officeDocument/2006/relationships/slideLayout" Target="../slideLayouts/slideLayout23.xml"/><Relationship Id="rId7" Type="http://schemas.openxmlformats.org/officeDocument/2006/relationships/image" Target="../media/image12.png"/><Relationship Id="rId12" Type="http://schemas.openxmlformats.org/officeDocument/2006/relationships/image" Target="../media/image10.w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11" Type="http://schemas.openxmlformats.org/officeDocument/2006/relationships/image" Target="../media/image9.wmf"/><Relationship Id="rId5" Type="http://schemas.openxmlformats.org/officeDocument/2006/relationships/slideLayout" Target="../slideLayouts/slideLayout25.xml"/><Relationship Id="rId10" Type="http://schemas.openxmlformats.org/officeDocument/2006/relationships/image" Target="../media/image13.wmf"/><Relationship Id="rId4" Type="http://schemas.openxmlformats.org/officeDocument/2006/relationships/slideLayout" Target="../slideLayouts/slideLayout24.xml"/><Relationship Id="rId9" Type="http://schemas.openxmlformats.org/officeDocument/2006/relationships/image" Target="../media/image8.w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3887" y="633046"/>
            <a:ext cx="7466988" cy="105764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3887" y="1825629"/>
            <a:ext cx="7466988" cy="42542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9884" y="6497329"/>
            <a:ext cx="690197" cy="167874"/>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F0AB5D1-9059-428D-ACFC-BA1258997AE0}" type="slidenum">
              <a:rPr lang="en-US" smtClean="0"/>
              <a:pPr algn="l"/>
              <a:t>‹#›</a:t>
            </a:fld>
            <a:endParaRPr lang="en-US"/>
          </a:p>
        </p:txBody>
      </p:sp>
      <p:pic>
        <p:nvPicPr>
          <p:cNvPr id="8" name="Picture 7"/>
          <p:cNvPicPr>
            <a:picLocks/>
          </p:cNvPicPr>
          <p:nvPr userDrawn="1"/>
        </p:nvPicPr>
        <p:blipFill>
          <a:blip r:embed="rId12" cstate="screen">
            <a:extLst>
              <a:ext uri="{28A0092B-C50C-407E-A947-70E740481C1C}">
                <a14:useLocalDpi xmlns:a14="http://schemas.microsoft.com/office/drawing/2010/main"/>
              </a:ext>
            </a:extLst>
          </a:blip>
          <a:stretch>
            <a:fillRect/>
          </a:stretch>
        </p:blipFill>
        <p:spPr>
          <a:xfrm>
            <a:off x="-8300" y="6380970"/>
            <a:ext cx="4114800" cy="53032"/>
          </a:xfrm>
          <a:prstGeom prst="rect">
            <a:avLst/>
          </a:prstGeom>
        </p:spPr>
      </p:pic>
      <p:pic>
        <p:nvPicPr>
          <p:cNvPr id="9" name="Picture 8"/>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375387" y="6216423"/>
            <a:ext cx="1905488" cy="324850"/>
          </a:xfrm>
          <a:prstGeom prst="rect">
            <a:avLst/>
          </a:prstGeom>
        </p:spPr>
      </p:pic>
    </p:spTree>
    <p:extLst>
      <p:ext uri="{BB962C8B-B14F-4D97-AF65-F5344CB8AC3E}">
        <p14:creationId xmlns:p14="http://schemas.microsoft.com/office/powerpoint/2010/main" val="1490537815"/>
      </p:ext>
    </p:extLst>
  </p:cSld>
  <p:clrMap bg1="lt1" tx1="dk1" bg2="lt2" tx2="dk2" accent1="accent1" accent2="accent2" accent3="accent3" accent4="accent4" accent5="accent5" accent6="accent6" hlink="hlink" folHlink="folHlink"/>
  <p:sldLayoutIdLst>
    <p:sldLayoutId id="2147483672" r:id="rId1"/>
    <p:sldLayoutId id="2147483711" r:id="rId2"/>
    <p:sldLayoutId id="2147483712" r:id="rId3"/>
    <p:sldLayoutId id="2147483713" r:id="rId4"/>
    <p:sldLayoutId id="2147483714" r:id="rId5"/>
    <p:sldLayoutId id="2147483715" r:id="rId6"/>
    <p:sldLayoutId id="2147483716" r:id="rId7"/>
    <p:sldLayoutId id="2147483695" r:id="rId8"/>
    <p:sldLayoutId id="2147483696" r:id="rId9"/>
    <p:sldLayoutId id="2147483709" r:id="rId10"/>
  </p:sldLayoutIdLst>
  <p:txStyles>
    <p:titleStyle>
      <a:lvl1pPr algn="l" defTabSz="914354"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74306" indent="-274306" algn="l" defTabSz="914354" rtl="0" eaLnBrk="1" latinLnBrk="0" hangingPunct="1">
        <a:lnSpc>
          <a:spcPct val="90000"/>
        </a:lnSpc>
        <a:spcBef>
          <a:spcPts val="1000"/>
        </a:spcBef>
        <a:buSzPct val="90000"/>
        <a:buFontTx/>
        <a:buBlip>
          <a:blip r:embed="rId14"/>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15"/>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16"/>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17"/>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5341" y="633046"/>
            <a:ext cx="7484080" cy="105764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05341" y="1825629"/>
            <a:ext cx="7484080" cy="42542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9884" y="6497329"/>
            <a:ext cx="690197" cy="167874"/>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F0AB5D1-9059-428D-ACFC-BA1258997AE0}" type="slidenum">
              <a:rPr lang="en-US" smtClean="0"/>
              <a:pPr algn="l"/>
              <a:t>‹#›</a:t>
            </a:fld>
            <a:endParaRPr lang="en-US"/>
          </a:p>
        </p:txBody>
      </p:sp>
      <p:sp>
        <p:nvSpPr>
          <p:cNvPr id="5" name="AutoShape 3"/>
          <p:cNvSpPr>
            <a:spLocks noChangeAspect="1" noChangeArrowheads="1" noTextEdit="1"/>
          </p:cNvSpPr>
          <p:nvPr userDrawn="1"/>
        </p:nvSpPr>
        <p:spPr bwMode="auto">
          <a:xfrm>
            <a:off x="-8335" y="6381750"/>
            <a:ext cx="4114801" cy="5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 name="Rectangle 5"/>
          <p:cNvSpPr>
            <a:spLocks noChangeArrowheads="1"/>
          </p:cNvSpPr>
          <p:nvPr userDrawn="1"/>
        </p:nvSpPr>
        <p:spPr bwMode="auto">
          <a:xfrm>
            <a:off x="-8334" y="6381750"/>
            <a:ext cx="1469231" cy="52388"/>
          </a:xfrm>
          <a:prstGeom prst="rect">
            <a:avLst/>
          </a:prstGeom>
          <a:solidFill>
            <a:srgbClr val="F7A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0" name="Rectangle 6"/>
          <p:cNvSpPr>
            <a:spLocks noChangeArrowheads="1"/>
          </p:cNvSpPr>
          <p:nvPr userDrawn="1"/>
        </p:nvSpPr>
        <p:spPr bwMode="auto">
          <a:xfrm>
            <a:off x="1485904" y="6381750"/>
            <a:ext cx="1469231" cy="52388"/>
          </a:xfrm>
          <a:prstGeom prst="rect">
            <a:avLst/>
          </a:prstGeom>
          <a:solidFill>
            <a:srgbClr val="93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1" name="Rectangle 7"/>
          <p:cNvSpPr>
            <a:spLocks noChangeArrowheads="1"/>
          </p:cNvSpPr>
          <p:nvPr userDrawn="1"/>
        </p:nvSpPr>
        <p:spPr bwMode="auto">
          <a:xfrm>
            <a:off x="2980135" y="6381750"/>
            <a:ext cx="734616" cy="52388"/>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2" name="Rectangle 8"/>
          <p:cNvSpPr>
            <a:spLocks noChangeArrowheads="1"/>
          </p:cNvSpPr>
          <p:nvPr userDrawn="1"/>
        </p:nvSpPr>
        <p:spPr bwMode="auto">
          <a:xfrm>
            <a:off x="3738562" y="6381750"/>
            <a:ext cx="367904" cy="523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sz="1800"/>
          </a:p>
        </p:txBody>
      </p:sp>
      <p:pic>
        <p:nvPicPr>
          <p:cNvPr id="14" name="Picture 13"/>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383041" y="6216523"/>
            <a:ext cx="1906380" cy="325740"/>
          </a:xfrm>
          <a:prstGeom prst="rect">
            <a:avLst/>
          </a:prstGeom>
        </p:spPr>
      </p:pic>
    </p:spTree>
    <p:extLst>
      <p:ext uri="{BB962C8B-B14F-4D97-AF65-F5344CB8AC3E}">
        <p14:creationId xmlns:p14="http://schemas.microsoft.com/office/powerpoint/2010/main" val="178935687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Lst>
  <p:txStyles>
    <p:titleStyle>
      <a:lvl1pPr algn="l" defTabSz="914354" rtl="0" eaLnBrk="1" latinLnBrk="0" hangingPunct="1">
        <a:lnSpc>
          <a:spcPct val="90000"/>
        </a:lnSpc>
        <a:spcBef>
          <a:spcPct val="0"/>
        </a:spcBef>
        <a:buNone/>
        <a:defRPr sz="40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74306" indent="-274306" algn="l" defTabSz="914354" rtl="0" eaLnBrk="1" latinLnBrk="0" hangingPunct="1">
        <a:lnSpc>
          <a:spcPct val="90000"/>
        </a:lnSpc>
        <a:spcBef>
          <a:spcPts val="1000"/>
        </a:spcBef>
        <a:buSzPct val="90000"/>
        <a:buFontTx/>
        <a:buBlip>
          <a:blip r:embed="rId12"/>
        </a:buBlip>
        <a:defRPr sz="2400" kern="1200">
          <a:solidFill>
            <a:schemeClr val="bg1"/>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13"/>
        </a:buBlip>
        <a:defRPr sz="2000" kern="1200">
          <a:solidFill>
            <a:schemeClr val="bg1"/>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14"/>
        </a:buBlip>
        <a:defRPr sz="1800" kern="1200">
          <a:solidFill>
            <a:schemeClr val="bg1"/>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15"/>
        </a:buBlip>
        <a:defRPr sz="1600" kern="1200">
          <a:solidFill>
            <a:schemeClr val="bg1"/>
          </a:solidFill>
          <a:latin typeface="+mn-lt"/>
          <a:ea typeface="+mn-ea"/>
          <a:cs typeface="+mn-cs"/>
        </a:defRPr>
      </a:lvl4pPr>
      <a:lvl5pPr marL="2011580" indent="-182870" algn="l" defTabSz="914354" rtl="0" eaLnBrk="1" latinLnBrk="0" hangingPunct="1">
        <a:lnSpc>
          <a:spcPct val="90000"/>
        </a:lnSpc>
        <a:spcBef>
          <a:spcPts val="500"/>
        </a:spcBef>
        <a:buClr>
          <a:schemeClr val="bg1"/>
        </a:buClr>
        <a:buFont typeface="Arial" panose="020B0604020202020204" pitchFamily="34" charset="0"/>
        <a:buChar char="•"/>
        <a:defRPr sz="1600" kern="1200">
          <a:solidFill>
            <a:schemeClr val="bg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5341" y="633046"/>
            <a:ext cx="7484080" cy="105764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05341" y="1825629"/>
            <a:ext cx="7484080" cy="42542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9884" y="6497329"/>
            <a:ext cx="690197" cy="167874"/>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F0AB5D1-9059-428D-ACFC-BA1258997AE0}" type="slidenum">
              <a:rPr lang="en-US" smtClean="0"/>
              <a:pPr algn="l"/>
              <a:t>‹#›</a:t>
            </a:fld>
            <a:endParaRPr lang="en-US"/>
          </a:p>
        </p:txBody>
      </p:sp>
      <p:sp>
        <p:nvSpPr>
          <p:cNvPr id="5" name="AutoShape 3"/>
          <p:cNvSpPr>
            <a:spLocks noChangeAspect="1" noChangeArrowheads="1" noTextEdit="1"/>
          </p:cNvSpPr>
          <p:nvPr userDrawn="1"/>
        </p:nvSpPr>
        <p:spPr bwMode="auto">
          <a:xfrm>
            <a:off x="-8335" y="6381750"/>
            <a:ext cx="4114801" cy="5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878267042"/>
      </p:ext>
    </p:extLst>
  </p:cSld>
  <p:clrMap bg1="lt1" tx1="dk1" bg2="lt2" tx2="dk2" accent1="accent1" accent2="accent2" accent3="accent3" accent4="accent4" accent5="accent5" accent6="accent6" hlink="hlink" folHlink="folHlink"/>
  <p:sldLayoutIdLst>
    <p:sldLayoutId id="2147483708" r:id="rId1"/>
  </p:sldLayoutIdLst>
  <p:txStyles>
    <p:titleStyle>
      <a:lvl1pPr algn="l" defTabSz="914354" rtl="0" eaLnBrk="1" latinLnBrk="0" hangingPunct="1">
        <a:lnSpc>
          <a:spcPct val="90000"/>
        </a:lnSpc>
        <a:spcBef>
          <a:spcPct val="0"/>
        </a:spcBef>
        <a:buNone/>
        <a:defRPr sz="40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74306" indent="-274306" algn="l" defTabSz="914354" rtl="0" eaLnBrk="1" latinLnBrk="0" hangingPunct="1">
        <a:lnSpc>
          <a:spcPct val="90000"/>
        </a:lnSpc>
        <a:spcBef>
          <a:spcPts val="1000"/>
        </a:spcBef>
        <a:buSzPct val="90000"/>
        <a:buFontTx/>
        <a:buBlip>
          <a:blip r:embed="rId3"/>
        </a:buBlip>
        <a:defRPr sz="2400" kern="1200">
          <a:solidFill>
            <a:schemeClr val="bg1"/>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4"/>
        </a:buBlip>
        <a:defRPr sz="2000" kern="1200">
          <a:solidFill>
            <a:schemeClr val="bg1"/>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5"/>
        </a:buBlip>
        <a:defRPr sz="1800" kern="1200">
          <a:solidFill>
            <a:schemeClr val="bg1"/>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6"/>
        </a:buBlip>
        <a:defRPr sz="1600" kern="1200">
          <a:solidFill>
            <a:schemeClr val="bg1"/>
          </a:solidFill>
          <a:latin typeface="+mn-lt"/>
          <a:ea typeface="+mn-ea"/>
          <a:cs typeface="+mn-cs"/>
        </a:defRPr>
      </a:lvl4pPr>
      <a:lvl5pPr marL="2011580" indent="-182870" algn="l" defTabSz="914354" rtl="0" eaLnBrk="1" latinLnBrk="0" hangingPunct="1">
        <a:lnSpc>
          <a:spcPct val="90000"/>
        </a:lnSpc>
        <a:spcBef>
          <a:spcPts val="500"/>
        </a:spcBef>
        <a:buClr>
          <a:schemeClr val="bg1"/>
        </a:buClr>
        <a:buFont typeface="Arial" panose="020B0604020202020204" pitchFamily="34" charset="0"/>
        <a:buChar char="•"/>
        <a:defRPr sz="1600" kern="1200">
          <a:solidFill>
            <a:schemeClr val="bg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4"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93124" y="2139"/>
            <a:ext cx="4972177" cy="6853721"/>
          </a:xfrm>
          <a:prstGeom prst="rect">
            <a:avLst/>
          </a:prstGeom>
        </p:spPr>
      </p:pic>
      <p:sp>
        <p:nvSpPr>
          <p:cNvPr id="2" name="Title Placeholder 1"/>
          <p:cNvSpPr>
            <a:spLocks noGrp="1"/>
          </p:cNvSpPr>
          <p:nvPr>
            <p:ph type="title"/>
          </p:nvPr>
        </p:nvSpPr>
        <p:spPr>
          <a:xfrm>
            <a:off x="5001065" y="633046"/>
            <a:ext cx="3703320" cy="105764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5001065" y="1825629"/>
            <a:ext cx="3703320" cy="42542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9884" y="6497329"/>
            <a:ext cx="690197" cy="167874"/>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F0AB5D1-9059-428D-ACFC-BA1258997AE0}" type="slidenum">
              <a:rPr lang="en-US" smtClean="0"/>
              <a:pPr algn="l"/>
              <a:t>‹#›</a:t>
            </a:fld>
            <a:endParaRPr lang="en-US"/>
          </a:p>
        </p:txBody>
      </p:sp>
      <p:pic>
        <p:nvPicPr>
          <p:cNvPr id="8" name="Picture 7"/>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8300" y="6380970"/>
            <a:ext cx="4114800" cy="53032"/>
          </a:xfrm>
          <a:prstGeom prst="rect">
            <a:avLst/>
          </a:prstGeom>
        </p:spPr>
      </p:pic>
      <p:pic>
        <p:nvPicPr>
          <p:cNvPr id="9" name="Picture 8"/>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6777849" y="6229196"/>
            <a:ext cx="1926536" cy="329184"/>
          </a:xfrm>
          <a:prstGeom prst="rect">
            <a:avLst/>
          </a:prstGeom>
        </p:spPr>
      </p:pic>
    </p:spTree>
    <p:extLst>
      <p:ext uri="{BB962C8B-B14F-4D97-AF65-F5344CB8AC3E}">
        <p14:creationId xmlns:p14="http://schemas.microsoft.com/office/powerpoint/2010/main" val="3696077579"/>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9" r:id="rId3"/>
    <p:sldLayoutId id="2147483681" r:id="rId4"/>
    <p:sldLayoutId id="2147483683" r:id="rId5"/>
  </p:sldLayoutIdLst>
  <p:txStyles>
    <p:titleStyle>
      <a:lvl1pPr algn="l" defTabSz="914354"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74306" indent="-274306" algn="l" defTabSz="914354" rtl="0" eaLnBrk="1" latinLnBrk="0" hangingPunct="1">
        <a:lnSpc>
          <a:spcPct val="90000"/>
        </a:lnSpc>
        <a:spcBef>
          <a:spcPts val="1000"/>
        </a:spcBef>
        <a:buSzPct val="90000"/>
        <a:buFontTx/>
        <a:buBlip>
          <a:blip r:embed="rId10"/>
        </a:buBlip>
        <a:defRPr sz="2800" kern="1200">
          <a:solidFill>
            <a:schemeClr val="bg1"/>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11"/>
        </a:buBlip>
        <a:defRPr sz="2400" kern="1200">
          <a:solidFill>
            <a:schemeClr val="bg1"/>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12"/>
        </a:buBlip>
        <a:defRPr sz="2000" kern="1200">
          <a:solidFill>
            <a:schemeClr val="bg1"/>
          </a:solidFill>
          <a:latin typeface="+mn-lt"/>
          <a:ea typeface="+mn-ea"/>
          <a:cs typeface="+mn-cs"/>
        </a:defRPr>
      </a:lvl3pPr>
      <a:lvl4pPr marL="1645838" indent="-274306" algn="l" defTabSz="914354" rtl="0" eaLnBrk="1" latinLnBrk="0" hangingPunct="1">
        <a:lnSpc>
          <a:spcPct val="90000"/>
        </a:lnSpc>
        <a:spcBef>
          <a:spcPts val="500"/>
        </a:spcBef>
        <a:buSzPct val="90000"/>
        <a:buFontTx/>
        <a:buBlip>
          <a:blip r:embed="rId13"/>
        </a:buBlip>
        <a:defRPr sz="1800" kern="1200">
          <a:solidFill>
            <a:schemeClr val="bg1"/>
          </a:solidFill>
          <a:latin typeface="+mn-lt"/>
          <a:ea typeface="+mn-ea"/>
          <a:cs typeface="+mn-cs"/>
        </a:defRPr>
      </a:lvl4pPr>
      <a:lvl5pPr marL="2011580" indent="-182870"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73A175-19C0-8F6D-1356-B5837167566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2638F8-A6FC-B78F-C10F-3E3BE75DEF8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41802C-0D9B-AB97-601E-3B6AC68CDD3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CFC460B-4500-4839-900F-700AA77BC67A}" type="datetimeFigureOut">
              <a:rPr lang="en-US" smtClean="0"/>
              <a:t>4/17/2023</a:t>
            </a:fld>
            <a:endParaRPr lang="en-US"/>
          </a:p>
        </p:txBody>
      </p:sp>
      <p:sp>
        <p:nvSpPr>
          <p:cNvPr id="5" name="Footer Placeholder 4">
            <a:extLst>
              <a:ext uri="{FF2B5EF4-FFF2-40B4-BE49-F238E27FC236}">
                <a16:creationId xmlns:a16="http://schemas.microsoft.com/office/drawing/2014/main" id="{363C17CA-5664-6B0F-C756-151F9854F05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95B26F-0510-2CA2-4571-A9B9D918357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89D2CE-110E-409A-BC4E-7461904EA2A5}" type="slidenum">
              <a:rPr lang="en-US" smtClean="0"/>
              <a:t>‹#›</a:t>
            </a:fld>
            <a:endParaRPr lang="en-US"/>
          </a:p>
        </p:txBody>
      </p:sp>
    </p:spTree>
    <p:extLst>
      <p:ext uri="{BB962C8B-B14F-4D97-AF65-F5344CB8AC3E}">
        <p14:creationId xmlns:p14="http://schemas.microsoft.com/office/powerpoint/2010/main" val="2636033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8" Type="http://schemas.openxmlformats.org/officeDocument/2006/relationships/hyperlink" Target="mailto:healthy.youth@doh.wa.gov" TargetMode="External"/><Relationship Id="rId3" Type="http://schemas.openxmlformats.org/officeDocument/2006/relationships/image" Target="../media/image16.png"/><Relationship Id="rId7"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wmf"/><Relationship Id="rId11" Type="http://schemas.openxmlformats.org/officeDocument/2006/relationships/hyperlink" Target="mailto:surveyadmin@askhys.net" TargetMode="External"/><Relationship Id="rId5" Type="http://schemas.openxmlformats.org/officeDocument/2006/relationships/image" Target="../media/image4.wmf"/><Relationship Id="rId10" Type="http://schemas.openxmlformats.org/officeDocument/2006/relationships/hyperlink" Target="mailto:doua.kha@k12.wa.gov" TargetMode="External"/><Relationship Id="rId4" Type="http://schemas.openxmlformats.org/officeDocument/2006/relationships/image" Target="../media/image3.wmf"/><Relationship Id="rId9" Type="http://schemas.openxmlformats.org/officeDocument/2006/relationships/hyperlink" Target="mailto:tyler.watson@hca.wa.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hyperlink" Target="http://www.askhys.ne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image" Target="../media/image18.png"/><Relationship Id="rId7"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1.png"/><Relationship Id="rId5" Type="http://schemas.openxmlformats.org/officeDocument/2006/relationships/image" Target="../media/image19.png"/><Relationship Id="rId10" Type="http://schemas.openxmlformats.org/officeDocument/2006/relationships/image" Target="../media/image6.wmf"/><Relationship Id="rId4" Type="http://schemas.openxmlformats.org/officeDocument/2006/relationships/image" Target="../media/image16.png"/><Relationship Id="rId9" Type="http://schemas.openxmlformats.org/officeDocument/2006/relationships/image" Target="../media/image5.w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theathenaforum.org/community_prevention_and_wellness_initiative_cpwi" TargetMode="External"/><Relationship Id="rId5" Type="http://schemas.openxmlformats.org/officeDocument/2006/relationships/hyperlink" Target="https://theathenaforum.org/CBO" TargetMode="External"/><Relationship Id="rId4" Type="http://schemas.openxmlformats.org/officeDocument/2006/relationships/hyperlink" Target="https://theathenaforum.org/sp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6.xml"/><Relationship Id="rId6" Type="http://schemas.openxmlformats.org/officeDocument/2006/relationships/image" Target="../media/image27.png"/><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6.xml"/><Relationship Id="rId6" Type="http://schemas.openxmlformats.org/officeDocument/2006/relationships/image" Target="../media/image27.png"/><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6.xml"/><Relationship Id="rId6" Type="http://schemas.openxmlformats.org/officeDocument/2006/relationships/image" Target="../media/image27.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3.xml"/><Relationship Id="rId1" Type="http://schemas.openxmlformats.org/officeDocument/2006/relationships/slideLayout" Target="../slideLayouts/slideLayout32.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7.xml"/><Relationship Id="rId1" Type="http://schemas.openxmlformats.org/officeDocument/2006/relationships/slideLayout" Target="../slideLayouts/slideLayout32.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27.xml"/><Relationship Id="rId6" Type="http://schemas.openxmlformats.org/officeDocument/2006/relationships/hyperlink" Target="mailto:hannah.gorman@doh.wa.gov" TargetMode="External"/><Relationship Id="rId5" Type="http://schemas.openxmlformats.org/officeDocument/2006/relationships/image" Target="../media/image6.wmf"/><Relationship Id="rId4" Type="http://schemas.openxmlformats.org/officeDocument/2006/relationships/image" Target="../media/image5.wmf"/></Relationships>
</file>

<file path=ppt/slides/_rels/slide50.xml.rels><?xml version="1.0" encoding="UTF-8" standalone="yes"?>
<Relationships xmlns="http://schemas.openxmlformats.org/package/2006/relationships"><Relationship Id="rId8" Type="http://schemas.openxmlformats.org/officeDocument/2006/relationships/hyperlink" Target="mailto:healthy.youth@doh.wa.gov" TargetMode="External"/><Relationship Id="rId3" Type="http://schemas.openxmlformats.org/officeDocument/2006/relationships/image" Target="../media/image16.png"/><Relationship Id="rId7" Type="http://schemas.openxmlformats.org/officeDocument/2006/relationships/image" Target="../media/image6.wmf"/><Relationship Id="rId12" Type="http://schemas.openxmlformats.org/officeDocument/2006/relationships/hyperlink" Target="https://www.surveymonkey.com/r/HYSquestion"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wmf"/><Relationship Id="rId11" Type="http://schemas.openxmlformats.org/officeDocument/2006/relationships/hyperlink" Target="mailto:surveyadmin@askhys.net" TargetMode="External"/><Relationship Id="rId5" Type="http://schemas.openxmlformats.org/officeDocument/2006/relationships/image" Target="../media/image4.wmf"/><Relationship Id="rId10" Type="http://schemas.openxmlformats.org/officeDocument/2006/relationships/hyperlink" Target="mailto:doua.kha@k12.wa.gov" TargetMode="External"/><Relationship Id="rId4" Type="http://schemas.openxmlformats.org/officeDocument/2006/relationships/image" Target="../media/image3.wmf"/><Relationship Id="rId9" Type="http://schemas.openxmlformats.org/officeDocument/2006/relationships/hyperlink" Target="mailto:tyler.watson@hca.wa.gov"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askhys.net/"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568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5464" y="581891"/>
            <a:ext cx="3311339" cy="3499455"/>
          </a:xfrm>
        </p:spPr>
        <p:txBody>
          <a:bodyPr>
            <a:normAutofit/>
          </a:bodyPr>
          <a:lstStyle/>
          <a:p>
            <a:pPr algn="l"/>
            <a:r>
              <a:rPr lang="en-US" dirty="0"/>
              <a:t>Healthy Youth Survey  2023 </a:t>
            </a:r>
            <a:br>
              <a:rPr lang="en-US" dirty="0"/>
            </a:br>
            <a:r>
              <a:rPr lang="en-US" dirty="0"/>
              <a:t>Kick-Off Conference</a:t>
            </a:r>
          </a:p>
        </p:txBody>
      </p:sp>
      <p:sp>
        <p:nvSpPr>
          <p:cNvPr id="10" name="Subtitle 9"/>
          <p:cNvSpPr>
            <a:spLocks noGrp="1"/>
          </p:cNvSpPr>
          <p:nvPr>
            <p:ph type="subTitle" idx="1"/>
          </p:nvPr>
        </p:nvSpPr>
        <p:spPr>
          <a:xfrm>
            <a:off x="445465" y="5576915"/>
            <a:ext cx="2828257" cy="569035"/>
          </a:xfrm>
        </p:spPr>
        <p:txBody>
          <a:bodyPr vert="horz" lIns="91440" tIns="45720" rIns="91440" bIns="45720" rtlCol="0" anchor="t">
            <a:normAutofit/>
          </a:bodyPr>
          <a:lstStyle/>
          <a:p>
            <a:pPr algn="l"/>
            <a:r>
              <a:rPr lang="en-US"/>
              <a:t>April 12, 2023</a:t>
            </a:r>
          </a:p>
        </p:txBody>
      </p:sp>
      <p:pic>
        <p:nvPicPr>
          <p:cNvPr id="4" name="Picture 3" descr="Text&#10;&#10;Description automatically generated">
            <a:extLst>
              <a:ext uri="{FF2B5EF4-FFF2-40B4-BE49-F238E27FC236}">
                <a16:creationId xmlns:a16="http://schemas.microsoft.com/office/drawing/2014/main" id="{78FAAE6E-B3C4-4B0F-8701-6E7D0D912A30}"/>
              </a:ext>
            </a:extLst>
          </p:cNvPr>
          <p:cNvPicPr>
            <a:picLocks noChangeAspect="1"/>
          </p:cNvPicPr>
          <p:nvPr/>
        </p:nvPicPr>
        <p:blipFill rotWithShape="1">
          <a:blip r:embed="rId3">
            <a:extLst>
              <a:ext uri="{28A0092B-C50C-407E-A947-70E740481C1C}">
                <a14:useLocalDpi xmlns:a14="http://schemas.microsoft.com/office/drawing/2010/main" val="0"/>
              </a:ext>
            </a:extLst>
          </a:blip>
          <a:srcRect r="61306" b="58645"/>
          <a:stretch/>
        </p:blipFill>
        <p:spPr>
          <a:xfrm>
            <a:off x="4904536" y="1031864"/>
            <a:ext cx="3596256" cy="2162005"/>
          </a:xfrm>
          <a:prstGeom prst="rect">
            <a:avLst/>
          </a:prstGeom>
        </p:spPr>
      </p:pic>
      <p:pic>
        <p:nvPicPr>
          <p:cNvPr id="5" name="Picture 4" descr="Portrait of five young children with arms on each other's shoulders standing in school hallway">
            <a:extLst>
              <a:ext uri="{FF2B5EF4-FFF2-40B4-BE49-F238E27FC236}">
                <a16:creationId xmlns:a16="http://schemas.microsoft.com/office/drawing/2014/main" id="{872B3A5E-7630-4FA7-811C-3616E0BCD4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4536" y="3429000"/>
            <a:ext cx="3850618" cy="2566851"/>
          </a:xfrm>
          <a:prstGeom prst="rect">
            <a:avLst/>
          </a:prstGeom>
        </p:spPr>
      </p:pic>
    </p:spTree>
    <p:extLst>
      <p:ext uri="{BB962C8B-B14F-4D97-AF65-F5344CB8AC3E}">
        <p14:creationId xmlns:p14="http://schemas.microsoft.com/office/powerpoint/2010/main" val="1459201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a:t>Today’s Facilitators</a:t>
            </a:r>
          </a:p>
        </p:txBody>
      </p:sp>
      <p:pic>
        <p:nvPicPr>
          <p:cNvPr id="10" name="Picture 9" descr="Text&#10;&#10;Description automatically generated with medium confidence">
            <a:extLst>
              <a:ext uri="{FF2B5EF4-FFF2-40B4-BE49-F238E27FC236}">
                <a16:creationId xmlns:a16="http://schemas.microsoft.com/office/drawing/2014/main" id="{7A182D08-DFE8-48E4-8EB3-DF07F2C3BF25}"/>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186988" y="5738104"/>
            <a:ext cx="2093888" cy="1119896"/>
          </a:xfrm>
          <a:prstGeom prst="rect">
            <a:avLst/>
          </a:prstGeom>
        </p:spPr>
      </p:pic>
      <p:sp>
        <p:nvSpPr>
          <p:cNvPr id="2" name="Content Placeholder 2">
            <a:extLst>
              <a:ext uri="{FF2B5EF4-FFF2-40B4-BE49-F238E27FC236}">
                <a16:creationId xmlns:a16="http://schemas.microsoft.com/office/drawing/2014/main" id="{D3E73301-C606-CD91-FE27-F8865503AAC6}"/>
              </a:ext>
            </a:extLst>
          </p:cNvPr>
          <p:cNvSpPr txBox="1">
            <a:spLocks/>
          </p:cNvSpPr>
          <p:nvPr/>
        </p:nvSpPr>
        <p:spPr>
          <a:xfrm>
            <a:off x="813887" y="1825630"/>
            <a:ext cx="8113297" cy="3978404"/>
          </a:xfrm>
          <a:prstGeom prst="rect">
            <a:avLst/>
          </a:prstGeom>
        </p:spPr>
        <p:txBody>
          <a:bodyPr lIns="91440" tIns="45720" rIns="91440" bIns="45720" anchor="t">
            <a:normAutofit/>
          </a:bodyPr>
          <a:lstStyle>
            <a:lvl1pPr marL="274306" indent="-274306" algn="l" defTabSz="914354" rtl="0" eaLnBrk="1" latinLnBrk="0" hangingPunct="1">
              <a:lnSpc>
                <a:spcPct val="90000"/>
              </a:lnSpc>
              <a:spcBef>
                <a:spcPts val="1000"/>
              </a:spcBef>
              <a:buSzPct val="90000"/>
              <a:buFontTx/>
              <a:buBlip>
                <a:blip r:embed="rId4"/>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5"/>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6"/>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7"/>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85" indent="-273685"/>
            <a:r>
              <a:rPr lang="en-US"/>
              <a:t>Hannah Gorman, Derick Sekyere, Maayan </a:t>
            </a:r>
            <a:r>
              <a:rPr lang="en-US" err="1"/>
              <a:t>Simckes</a:t>
            </a:r>
            <a:r>
              <a:rPr lang="en-US"/>
              <a:t>, DOH</a:t>
            </a:r>
          </a:p>
          <a:p>
            <a:pPr marL="730885" lvl="1" indent="-273685"/>
            <a:r>
              <a:rPr lang="en-US">
                <a:hlinkClick r:id="rId8"/>
              </a:rPr>
              <a:t>healthy.youth@doh.wa.gov</a:t>
            </a:r>
            <a:endParaRPr lang="en-US">
              <a:cs typeface="Segoe UI"/>
            </a:endParaRPr>
          </a:p>
          <a:p>
            <a:pPr marL="273685" indent="-273685"/>
            <a:r>
              <a:rPr lang="en-US"/>
              <a:t>Tyler Watson, HCA DBHR</a:t>
            </a:r>
            <a:endParaRPr lang="en-US">
              <a:cs typeface="Segoe UI"/>
            </a:endParaRPr>
          </a:p>
          <a:p>
            <a:pPr marL="730885" lvl="1" indent="-273685"/>
            <a:r>
              <a:rPr lang="en-US">
                <a:hlinkClick r:id="rId9"/>
              </a:rPr>
              <a:t>tyler.watson@hca.wa.gov</a:t>
            </a:r>
            <a:endParaRPr lang="en-US">
              <a:cs typeface="Segoe UI"/>
            </a:endParaRPr>
          </a:p>
          <a:p>
            <a:pPr marL="273685" indent="-273685"/>
            <a:r>
              <a:rPr lang="en-US"/>
              <a:t>Doua Kha, OSPI</a:t>
            </a:r>
            <a:endParaRPr lang="en-US">
              <a:cs typeface="Segoe UI"/>
            </a:endParaRPr>
          </a:p>
          <a:p>
            <a:pPr marL="730885" lvl="1" indent="-273685"/>
            <a:r>
              <a:rPr lang="en-US">
                <a:hlinkClick r:id="rId10"/>
              </a:rPr>
              <a:t>doua.kha@k12.wa.gov</a:t>
            </a:r>
            <a:endParaRPr lang="en-US">
              <a:cs typeface="Segoe UI"/>
            </a:endParaRPr>
          </a:p>
          <a:p>
            <a:pPr marL="273685" indent="-273685"/>
            <a:r>
              <a:rPr lang="en-US"/>
              <a:t>Susan Richardson, Looking Glass Analytics (contractor)</a:t>
            </a:r>
            <a:endParaRPr lang="en-US">
              <a:cs typeface="Segoe UI"/>
            </a:endParaRPr>
          </a:p>
          <a:p>
            <a:pPr marL="730885" lvl="1" indent="-273685"/>
            <a:r>
              <a:rPr lang="en-US">
                <a:hlinkClick r:id="rId11"/>
              </a:rPr>
              <a:t>surveyadmin@askhys.net</a:t>
            </a:r>
            <a:endParaRPr lang="en-US">
              <a:cs typeface="Segoe UI"/>
            </a:endParaRPr>
          </a:p>
          <a:p>
            <a:pPr marL="457178" lvl="1" indent="0">
              <a:buNone/>
            </a:pPr>
            <a:endParaRPr lang="en-US"/>
          </a:p>
        </p:txBody>
      </p:sp>
    </p:spTree>
    <p:extLst>
      <p:ext uri="{BB962C8B-B14F-4D97-AF65-F5344CB8AC3E}">
        <p14:creationId xmlns:p14="http://schemas.microsoft.com/office/powerpoint/2010/main" val="2193651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116B-CB30-40D8-AC01-13364031B0A6}"/>
              </a:ext>
            </a:extLst>
          </p:cNvPr>
          <p:cNvSpPr>
            <a:spLocks noGrp="1"/>
          </p:cNvSpPr>
          <p:nvPr>
            <p:ph type="title"/>
          </p:nvPr>
        </p:nvSpPr>
        <p:spPr>
          <a:xfrm>
            <a:off x="838506" y="267368"/>
            <a:ext cx="7466988" cy="2194560"/>
          </a:xfrm>
        </p:spPr>
        <p:txBody>
          <a:bodyPr>
            <a:normAutofit/>
          </a:bodyPr>
          <a:lstStyle/>
          <a:p>
            <a:pPr algn="ctr"/>
            <a:r>
              <a:rPr lang="en-US"/>
              <a:t>Have a question during the meeting today?</a:t>
            </a:r>
            <a:br>
              <a:rPr lang="en-US"/>
            </a:br>
            <a:r>
              <a:rPr lang="en-US"/>
              <a:t>Use the Q&amp;A button! </a:t>
            </a:r>
          </a:p>
        </p:txBody>
      </p:sp>
      <p:sp>
        <p:nvSpPr>
          <p:cNvPr id="5" name="Title 1">
            <a:extLst>
              <a:ext uri="{FF2B5EF4-FFF2-40B4-BE49-F238E27FC236}">
                <a16:creationId xmlns:a16="http://schemas.microsoft.com/office/drawing/2014/main" id="{5B5EA122-B0BC-4D7B-AC08-4DCF31729915}"/>
              </a:ext>
            </a:extLst>
          </p:cNvPr>
          <p:cNvSpPr txBox="1">
            <a:spLocks/>
          </p:cNvSpPr>
          <p:nvPr/>
        </p:nvSpPr>
        <p:spPr>
          <a:xfrm>
            <a:off x="2040409" y="4497139"/>
            <a:ext cx="5063179" cy="902287"/>
          </a:xfrm>
          <a:prstGeom prst="rect">
            <a:avLst/>
          </a:prstGeom>
        </p:spPr>
        <p:txBody>
          <a:bodyPr vert="horz" lIns="91440" tIns="45720" rIns="91440" bIns="45720" rtlCol="0" anchor="ctr">
            <a:normAutofit fontScale="97500"/>
          </a:bodyPr>
          <a:lstStyle>
            <a:lvl1pPr algn="l" defTabSz="914354" rtl="0" eaLnBrk="1" latinLnBrk="0" hangingPunct="1">
              <a:lnSpc>
                <a:spcPct val="90000"/>
              </a:lnSpc>
              <a:spcBef>
                <a:spcPct val="0"/>
              </a:spcBef>
              <a:buNone/>
              <a:defRPr sz="4000" kern="1200">
                <a:solidFill>
                  <a:schemeClr val="accent1"/>
                </a:solidFill>
                <a:latin typeface="+mj-lt"/>
                <a:ea typeface="+mj-ea"/>
                <a:cs typeface="+mj-cs"/>
              </a:defRPr>
            </a:lvl1pPr>
          </a:lstStyle>
          <a:p>
            <a:pPr algn="ctr"/>
            <a:r>
              <a:rPr lang="en-US" sz="2800" i="1"/>
              <a:t>Please note, this meeting is being recorded.</a:t>
            </a:r>
          </a:p>
        </p:txBody>
      </p:sp>
      <p:pic>
        <p:nvPicPr>
          <p:cNvPr id="6" name="Picture 5" descr="Text&#10;&#10;Description automatically generated with medium confidence">
            <a:extLst>
              <a:ext uri="{FF2B5EF4-FFF2-40B4-BE49-F238E27FC236}">
                <a16:creationId xmlns:a16="http://schemas.microsoft.com/office/drawing/2014/main" id="{7FA4C309-EC4D-425B-AC41-0D619DF2DF8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pic>
        <p:nvPicPr>
          <p:cNvPr id="7" name="Picture 7">
            <a:extLst>
              <a:ext uri="{FF2B5EF4-FFF2-40B4-BE49-F238E27FC236}">
                <a16:creationId xmlns:a16="http://schemas.microsoft.com/office/drawing/2014/main" id="{36AF7663-0533-9FFB-6595-3DA20CD6A104}"/>
              </a:ext>
            </a:extLst>
          </p:cNvPr>
          <p:cNvPicPr>
            <a:picLocks noChangeAspect="1"/>
          </p:cNvPicPr>
          <p:nvPr/>
        </p:nvPicPr>
        <p:blipFill>
          <a:blip r:embed="rId4"/>
          <a:stretch>
            <a:fillRect/>
          </a:stretch>
        </p:blipFill>
        <p:spPr>
          <a:xfrm>
            <a:off x="1609628" y="3289771"/>
            <a:ext cx="6502137" cy="785147"/>
          </a:xfrm>
          <a:prstGeom prst="rect">
            <a:avLst/>
          </a:prstGeom>
        </p:spPr>
      </p:pic>
      <p:sp>
        <p:nvSpPr>
          <p:cNvPr id="8" name="Arrow: Right 7">
            <a:extLst>
              <a:ext uri="{FF2B5EF4-FFF2-40B4-BE49-F238E27FC236}">
                <a16:creationId xmlns:a16="http://schemas.microsoft.com/office/drawing/2014/main" id="{D40AD476-2B3B-849E-2807-E0C327355FC1}"/>
              </a:ext>
            </a:extLst>
          </p:cNvPr>
          <p:cNvSpPr/>
          <p:nvPr/>
        </p:nvSpPr>
        <p:spPr>
          <a:xfrm rot="8040000">
            <a:off x="3066495" y="2666707"/>
            <a:ext cx="1472938" cy="22388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0EB10B6-41D5-7834-443D-A35EB0558B8E}"/>
              </a:ext>
            </a:extLst>
          </p:cNvPr>
          <p:cNvSpPr/>
          <p:nvPr/>
        </p:nvSpPr>
        <p:spPr>
          <a:xfrm>
            <a:off x="2577641" y="3431946"/>
            <a:ext cx="648093" cy="5656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8545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Outline</a:t>
            </a:r>
          </a:p>
        </p:txBody>
      </p:sp>
      <p:sp>
        <p:nvSpPr>
          <p:cNvPr id="3" name="Content Placeholder 2"/>
          <p:cNvSpPr>
            <a:spLocks noGrp="1"/>
          </p:cNvSpPr>
          <p:nvPr>
            <p:ph idx="1"/>
          </p:nvPr>
        </p:nvSpPr>
        <p:spPr>
          <a:xfrm>
            <a:off x="813887" y="1825630"/>
            <a:ext cx="7290585" cy="3978404"/>
          </a:xfrm>
        </p:spPr>
        <p:txBody>
          <a:bodyPr vert="horz" lIns="91440" tIns="45720" rIns="91440" bIns="45720" rtlCol="0" anchor="t">
            <a:normAutofit/>
          </a:bodyPr>
          <a:lstStyle/>
          <a:p>
            <a:pPr marL="273685" lvl="0" indent="-273685"/>
            <a:r>
              <a:rPr lang="en-US"/>
              <a:t>Background</a:t>
            </a:r>
          </a:p>
          <a:p>
            <a:pPr marL="730885" lvl="1" indent="-273685"/>
            <a:r>
              <a:rPr lang="en-US"/>
              <a:t>Timeline</a:t>
            </a:r>
            <a:endParaRPr lang="en-US">
              <a:cs typeface="Segoe UI"/>
            </a:endParaRPr>
          </a:p>
          <a:p>
            <a:pPr marL="273685" indent="-273685"/>
            <a:r>
              <a:rPr lang="en-US">
                <a:ea typeface="+mn-lt"/>
                <a:cs typeface="+mn-lt"/>
              </a:rPr>
              <a:t>Changes for HYS 2023</a:t>
            </a:r>
          </a:p>
          <a:p>
            <a:pPr marL="730885" lvl="1" indent="-273685"/>
            <a:r>
              <a:rPr lang="en-US">
                <a:ea typeface="+mn-lt"/>
                <a:cs typeface="+mn-lt"/>
                <a:hlinkClick r:id="rId3"/>
              </a:rPr>
              <a:t>www.AskHYS.net</a:t>
            </a:r>
            <a:r>
              <a:rPr lang="en-US">
                <a:ea typeface="+mn-lt"/>
                <a:cs typeface="+mn-lt"/>
              </a:rPr>
              <a:t> </a:t>
            </a:r>
          </a:p>
          <a:p>
            <a:pPr marL="273685" lvl="0" indent="-273685"/>
            <a:r>
              <a:rPr lang="en-US"/>
              <a:t>Registration Process</a:t>
            </a:r>
            <a:endParaRPr lang="en-US">
              <a:cs typeface="Segoe UI"/>
            </a:endParaRPr>
          </a:p>
          <a:p>
            <a:pPr marL="730885" lvl="1" indent="-273685"/>
            <a:r>
              <a:rPr lang="en-US"/>
              <a:t>How to register</a:t>
            </a:r>
            <a:endParaRPr lang="en-US">
              <a:cs typeface="Segoe UI"/>
            </a:endParaRPr>
          </a:p>
          <a:p>
            <a:pPr marL="273685" indent="-273685"/>
            <a:r>
              <a:rPr lang="en-US">
                <a:cs typeface="Segoe UI"/>
              </a:rPr>
              <a:t>Data Dashboard Preview</a:t>
            </a:r>
          </a:p>
          <a:p>
            <a:pPr marL="273685" lvl="0" indent="-273685"/>
            <a:r>
              <a:rPr lang="en-US"/>
              <a:t>Q &amp; A</a:t>
            </a:r>
            <a:endParaRPr lang="en-US">
              <a:cs typeface="Segoe UI"/>
            </a:endParaRP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4">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Tree>
    <p:extLst>
      <p:ext uri="{BB962C8B-B14F-4D97-AF65-F5344CB8AC3E}">
        <p14:creationId xmlns:p14="http://schemas.microsoft.com/office/powerpoint/2010/main" val="82023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568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5464" y="581891"/>
            <a:ext cx="3311339" cy="3499455"/>
          </a:xfrm>
        </p:spPr>
        <p:txBody>
          <a:bodyPr>
            <a:normAutofit/>
          </a:bodyPr>
          <a:lstStyle/>
          <a:p>
            <a:pPr algn="l"/>
            <a:r>
              <a:rPr lang="en-US"/>
              <a:t>HYS Background</a:t>
            </a:r>
          </a:p>
        </p:txBody>
      </p:sp>
      <p:pic>
        <p:nvPicPr>
          <p:cNvPr id="4" name="Picture 3" descr="Text&#10;&#10;Description automatically generated">
            <a:extLst>
              <a:ext uri="{FF2B5EF4-FFF2-40B4-BE49-F238E27FC236}">
                <a16:creationId xmlns:a16="http://schemas.microsoft.com/office/drawing/2014/main" id="{78FAAE6E-B3C4-4B0F-8701-6E7D0D912A30}"/>
              </a:ext>
            </a:extLst>
          </p:cNvPr>
          <p:cNvPicPr>
            <a:picLocks noChangeAspect="1"/>
          </p:cNvPicPr>
          <p:nvPr/>
        </p:nvPicPr>
        <p:blipFill rotWithShape="1">
          <a:blip r:embed="rId3">
            <a:extLst>
              <a:ext uri="{28A0092B-C50C-407E-A947-70E740481C1C}">
                <a14:useLocalDpi xmlns:a14="http://schemas.microsoft.com/office/drawing/2010/main" val="0"/>
              </a:ext>
            </a:extLst>
          </a:blip>
          <a:srcRect r="61306" b="58645"/>
          <a:stretch/>
        </p:blipFill>
        <p:spPr>
          <a:xfrm>
            <a:off x="4979951" y="4566915"/>
            <a:ext cx="3596256" cy="2162005"/>
          </a:xfrm>
          <a:prstGeom prst="rect">
            <a:avLst/>
          </a:prstGeom>
        </p:spPr>
      </p:pic>
    </p:spTree>
    <p:extLst>
      <p:ext uri="{BB962C8B-B14F-4D97-AF65-F5344CB8AC3E}">
        <p14:creationId xmlns:p14="http://schemas.microsoft.com/office/powerpoint/2010/main" val="88786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Statewide Effort &amp; Support</a:t>
            </a:r>
          </a:p>
        </p:txBody>
      </p:sp>
      <p:pic>
        <p:nvPicPr>
          <p:cNvPr id="6" name="Content Placeholder 5">
            <a:extLst>
              <a:ext uri="{FF2B5EF4-FFF2-40B4-BE49-F238E27FC236}">
                <a16:creationId xmlns:a16="http://schemas.microsoft.com/office/drawing/2014/main" id="{9F426135-FF9E-4A91-B38B-D4CD9CAC2F18}"/>
              </a:ext>
            </a:extLst>
          </p:cNvPr>
          <p:cNvPicPr>
            <a:picLocks noGrp="1" noChangeAspect="1"/>
          </p:cNvPicPr>
          <p:nvPr>
            <p:ph idx="1"/>
          </p:nvPr>
        </p:nvPicPr>
        <p:blipFill>
          <a:blip r:embed="rId3"/>
          <a:stretch>
            <a:fillRect/>
          </a:stretch>
        </p:blipFill>
        <p:spPr>
          <a:xfrm>
            <a:off x="225479" y="2093120"/>
            <a:ext cx="2850380" cy="542163"/>
          </a:xfrm>
        </p:spPr>
      </p:pic>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4">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pic>
        <p:nvPicPr>
          <p:cNvPr id="8" name="Picture 7">
            <a:extLst>
              <a:ext uri="{FF2B5EF4-FFF2-40B4-BE49-F238E27FC236}">
                <a16:creationId xmlns:a16="http://schemas.microsoft.com/office/drawing/2014/main" id="{12104D15-4320-4869-BA92-E35B1F89A86D}"/>
              </a:ext>
            </a:extLst>
          </p:cNvPr>
          <p:cNvPicPr>
            <a:picLocks noChangeAspect="1"/>
          </p:cNvPicPr>
          <p:nvPr/>
        </p:nvPicPr>
        <p:blipFill>
          <a:blip r:embed="rId5"/>
          <a:stretch>
            <a:fillRect/>
          </a:stretch>
        </p:blipFill>
        <p:spPr>
          <a:xfrm>
            <a:off x="3174157" y="2069906"/>
            <a:ext cx="2753945" cy="565379"/>
          </a:xfrm>
          <a:prstGeom prst="rect">
            <a:avLst/>
          </a:prstGeom>
        </p:spPr>
      </p:pic>
      <p:pic>
        <p:nvPicPr>
          <p:cNvPr id="12" name="Picture 11">
            <a:extLst>
              <a:ext uri="{FF2B5EF4-FFF2-40B4-BE49-F238E27FC236}">
                <a16:creationId xmlns:a16="http://schemas.microsoft.com/office/drawing/2014/main" id="{4137472B-B743-45D2-9CE6-BC302C40B6F6}"/>
              </a:ext>
            </a:extLst>
          </p:cNvPr>
          <p:cNvPicPr>
            <a:picLocks noChangeAspect="1"/>
          </p:cNvPicPr>
          <p:nvPr/>
        </p:nvPicPr>
        <p:blipFill>
          <a:blip r:embed="rId6"/>
          <a:stretch>
            <a:fillRect/>
          </a:stretch>
        </p:blipFill>
        <p:spPr>
          <a:xfrm>
            <a:off x="3026966" y="2842382"/>
            <a:ext cx="2901136" cy="637946"/>
          </a:xfrm>
          <a:prstGeom prst="rect">
            <a:avLst/>
          </a:prstGeom>
        </p:spPr>
      </p:pic>
      <p:sp>
        <p:nvSpPr>
          <p:cNvPr id="13" name="Content Placeholder 2">
            <a:extLst>
              <a:ext uri="{FF2B5EF4-FFF2-40B4-BE49-F238E27FC236}">
                <a16:creationId xmlns:a16="http://schemas.microsoft.com/office/drawing/2014/main" id="{CC8DE4E8-64AD-4F77-BB00-0C1D17AC5673}"/>
              </a:ext>
            </a:extLst>
          </p:cNvPr>
          <p:cNvSpPr txBox="1">
            <a:spLocks/>
          </p:cNvSpPr>
          <p:nvPr/>
        </p:nvSpPr>
        <p:spPr>
          <a:xfrm>
            <a:off x="6192539" y="1894686"/>
            <a:ext cx="2850379" cy="4254273"/>
          </a:xfrm>
          <a:prstGeom prst="rect">
            <a:avLst/>
          </a:prstGeom>
        </p:spPr>
        <p:txBody>
          <a:bodyPr vert="horz" lIns="91440" tIns="45720" rIns="91440" bIns="45720" rtlCol="0">
            <a:normAutofit/>
          </a:bodyPr>
          <a:lstStyle>
            <a:lvl1pPr marL="274306" indent="-274306" algn="l" defTabSz="914354" rtl="0" eaLnBrk="1" latinLnBrk="0" hangingPunct="1">
              <a:lnSpc>
                <a:spcPct val="90000"/>
              </a:lnSpc>
              <a:spcBef>
                <a:spcPts val="1000"/>
              </a:spcBef>
              <a:buSzPct val="90000"/>
              <a:buFontTx/>
              <a:buBlip>
                <a:blip r:embed="rId7"/>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8"/>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9"/>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10"/>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Schools</a:t>
            </a:r>
          </a:p>
          <a:p>
            <a:r>
              <a:rPr lang="en-US"/>
              <a:t>ESDs </a:t>
            </a:r>
          </a:p>
          <a:p>
            <a:r>
              <a:rPr lang="en-US"/>
              <a:t>Local Health Jurisdictions</a:t>
            </a:r>
          </a:p>
          <a:p>
            <a:r>
              <a:rPr lang="en-US"/>
              <a:t>Community Prevention Providers</a:t>
            </a:r>
          </a:p>
          <a:p>
            <a:endParaRPr lang="en-US"/>
          </a:p>
          <a:p>
            <a:pPr marL="457178" lvl="1" indent="0">
              <a:buNone/>
            </a:pPr>
            <a:endParaRPr lang="en-US"/>
          </a:p>
        </p:txBody>
      </p:sp>
      <p:sp>
        <p:nvSpPr>
          <p:cNvPr id="14" name="Content Placeholder 2">
            <a:extLst>
              <a:ext uri="{FF2B5EF4-FFF2-40B4-BE49-F238E27FC236}">
                <a16:creationId xmlns:a16="http://schemas.microsoft.com/office/drawing/2014/main" id="{B981D342-2733-4A3B-8AD8-AF8A5421EBBE}"/>
              </a:ext>
            </a:extLst>
          </p:cNvPr>
          <p:cNvSpPr txBox="1">
            <a:spLocks/>
          </p:cNvSpPr>
          <p:nvPr/>
        </p:nvSpPr>
        <p:spPr>
          <a:xfrm>
            <a:off x="1534761" y="4994773"/>
            <a:ext cx="6734879" cy="4254273"/>
          </a:xfrm>
          <a:prstGeom prst="rect">
            <a:avLst/>
          </a:prstGeom>
        </p:spPr>
        <p:txBody>
          <a:bodyPr vert="horz" lIns="91440" tIns="45720" rIns="91440" bIns="45720" rtlCol="0" anchor="t">
            <a:normAutofit/>
          </a:bodyPr>
          <a:lstStyle>
            <a:lvl1pPr marL="274306" indent="-274306" algn="l" defTabSz="914354" rtl="0" eaLnBrk="1" latinLnBrk="0" hangingPunct="1">
              <a:lnSpc>
                <a:spcPct val="90000"/>
              </a:lnSpc>
              <a:spcBef>
                <a:spcPts val="1000"/>
              </a:spcBef>
              <a:buSzPct val="90000"/>
              <a:buFontTx/>
              <a:buBlip>
                <a:blip r:embed="rId7"/>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8"/>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9"/>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10"/>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Funding: Dedicated Cannabis Account</a:t>
            </a:r>
          </a:p>
        </p:txBody>
      </p:sp>
      <p:pic>
        <p:nvPicPr>
          <p:cNvPr id="3" name="Picture 2" descr="Washington State Department of Health">
            <a:extLst>
              <a:ext uri="{FF2B5EF4-FFF2-40B4-BE49-F238E27FC236}">
                <a16:creationId xmlns:a16="http://schemas.microsoft.com/office/drawing/2014/main" id="{A54AF2A4-9D8C-5738-9D95-4F21F7C105BC}"/>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4697" t="26117" r="4742" b="24611"/>
          <a:stretch/>
        </p:blipFill>
        <p:spPr bwMode="auto">
          <a:xfrm>
            <a:off x="396990" y="2814112"/>
            <a:ext cx="2507357" cy="71643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297B5720-2A24-48DE-B7F8-EF2CED67FCE8}"/>
              </a:ext>
            </a:extLst>
          </p:cNvPr>
          <p:cNvGrpSpPr/>
          <p:nvPr/>
        </p:nvGrpSpPr>
        <p:grpSpPr>
          <a:xfrm>
            <a:off x="1530457" y="3567837"/>
            <a:ext cx="2983423" cy="905318"/>
            <a:chOff x="4798016" y="3477430"/>
            <a:chExt cx="2983423" cy="905318"/>
          </a:xfrm>
        </p:grpSpPr>
        <p:sp>
          <p:nvSpPr>
            <p:cNvPr id="4" name="Right Brace 3">
              <a:extLst>
                <a:ext uri="{FF2B5EF4-FFF2-40B4-BE49-F238E27FC236}">
                  <a16:creationId xmlns:a16="http://schemas.microsoft.com/office/drawing/2014/main" id="{F14124C5-51EA-10AF-B96D-9DEDB6F197A5}"/>
                </a:ext>
              </a:extLst>
            </p:cNvPr>
            <p:cNvSpPr/>
            <p:nvPr/>
          </p:nvSpPr>
          <p:spPr>
            <a:xfrm rot="5400000">
              <a:off x="6050796" y="2289227"/>
              <a:ext cx="477863" cy="285427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72749827-FC21-6E6D-50EA-400AC41283D7}"/>
                </a:ext>
              </a:extLst>
            </p:cNvPr>
            <p:cNvSpPr txBox="1"/>
            <p:nvPr/>
          </p:nvSpPr>
          <p:spPr>
            <a:xfrm>
              <a:off x="4798016" y="4013416"/>
              <a:ext cx="29834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HYS Planning Committee</a:t>
              </a:r>
              <a:endParaRPr lang="en-US" b="1">
                <a:cs typeface="Segoe UI"/>
              </a:endParaRPr>
            </a:p>
          </p:txBody>
        </p:sp>
      </p:grpSp>
    </p:spTree>
    <p:extLst>
      <p:ext uri="{BB962C8B-B14F-4D97-AF65-F5344CB8AC3E}">
        <p14:creationId xmlns:p14="http://schemas.microsoft.com/office/powerpoint/2010/main" val="686506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HYS Purpose</a:t>
            </a:r>
          </a:p>
        </p:txBody>
      </p:sp>
      <p:sp>
        <p:nvSpPr>
          <p:cNvPr id="3" name="Content Placeholder 2"/>
          <p:cNvSpPr>
            <a:spLocks noGrp="1"/>
          </p:cNvSpPr>
          <p:nvPr>
            <p:ph idx="1"/>
          </p:nvPr>
        </p:nvSpPr>
        <p:spPr/>
        <p:txBody>
          <a:bodyPr vert="horz" lIns="91440" tIns="45720" rIns="91440" bIns="45720" rtlCol="0" anchor="t">
            <a:normAutofit/>
          </a:bodyPr>
          <a:lstStyle/>
          <a:p>
            <a:pPr marL="273685" lvl="0" indent="-273685"/>
            <a:r>
              <a:rPr lang="en-US" sz="2000"/>
              <a:t>Identify and monitor factors that affect the health of youth in Washington</a:t>
            </a:r>
            <a:endParaRPr lang="en-US" sz="2000">
              <a:cs typeface="Segoe UI"/>
            </a:endParaRPr>
          </a:p>
          <a:p>
            <a:pPr marL="273685" lvl="0" indent="-273685"/>
            <a:r>
              <a:rPr lang="en-US" sz="2000"/>
              <a:t>Similar youth surveys have been conducted across the state since 1988</a:t>
            </a:r>
            <a:endParaRPr lang="en-US" sz="2000">
              <a:cs typeface="Segoe UI"/>
            </a:endParaRPr>
          </a:p>
          <a:p>
            <a:pPr marL="273685" lvl="0" indent="-273685"/>
            <a:r>
              <a:rPr lang="en-US" sz="2000"/>
              <a:t>Survey results can indicate changes in health behaviors over time and schools can use the results to identify important areas of need</a:t>
            </a:r>
            <a:endParaRPr lang="en-US" sz="2000">
              <a:cs typeface="Segoe UI"/>
            </a:endParaRP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Tree>
    <p:extLst>
      <p:ext uri="{BB962C8B-B14F-4D97-AF65-F5344CB8AC3E}">
        <p14:creationId xmlns:p14="http://schemas.microsoft.com/office/powerpoint/2010/main" val="2016003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p of Washington">
            <a:extLst>
              <a:ext uri="{FF2B5EF4-FFF2-40B4-BE49-F238E27FC236}">
                <a16:creationId xmlns:a16="http://schemas.microsoft.com/office/drawing/2014/main" id="{D0774BB2-BB07-4E91-9C5F-EB6603B13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6661" y="1990596"/>
            <a:ext cx="3699238" cy="210349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E1B0A8E-A397-46F8-9716-235F6727582E}"/>
              </a:ext>
            </a:extLst>
          </p:cNvPr>
          <p:cNvSpPr>
            <a:spLocks noGrp="1"/>
          </p:cNvSpPr>
          <p:nvPr>
            <p:ph type="title"/>
          </p:nvPr>
        </p:nvSpPr>
        <p:spPr/>
        <p:txBody>
          <a:bodyPr/>
          <a:lstStyle/>
          <a:p>
            <a:r>
              <a:rPr lang="en-US"/>
              <a:t>HYS 2021 </a:t>
            </a:r>
          </a:p>
        </p:txBody>
      </p:sp>
      <p:sp>
        <p:nvSpPr>
          <p:cNvPr id="3" name="Content Placeholder 2">
            <a:extLst>
              <a:ext uri="{FF2B5EF4-FFF2-40B4-BE49-F238E27FC236}">
                <a16:creationId xmlns:a16="http://schemas.microsoft.com/office/drawing/2014/main" id="{8B92B7CD-EEC5-43EC-A76A-11534E88F339}"/>
              </a:ext>
            </a:extLst>
          </p:cNvPr>
          <p:cNvSpPr>
            <a:spLocks noGrp="1"/>
          </p:cNvSpPr>
          <p:nvPr>
            <p:ph idx="1"/>
          </p:nvPr>
        </p:nvSpPr>
        <p:spPr/>
        <p:txBody>
          <a:bodyPr vert="horz" lIns="91440" tIns="45720" rIns="91440" bIns="45720" rtlCol="0" anchor="t">
            <a:normAutofit/>
          </a:bodyPr>
          <a:lstStyle/>
          <a:p>
            <a:pPr marL="273685" indent="-273685"/>
            <a:r>
              <a:rPr lang="en-US" sz="2000">
                <a:cs typeface="Segoe UI"/>
              </a:rPr>
              <a:t>First primarily-electronic HYS</a:t>
            </a:r>
          </a:p>
          <a:p>
            <a:pPr marL="273685" indent="-273685"/>
            <a:r>
              <a:rPr lang="en-US" sz="2000"/>
              <a:t>Over 208,000 students </a:t>
            </a:r>
            <a:endParaRPr lang="en-US" sz="2000">
              <a:cs typeface="Segoe UI"/>
            </a:endParaRPr>
          </a:p>
          <a:p>
            <a:pPr marL="273685" indent="-273685"/>
            <a:r>
              <a:rPr lang="en-US" sz="2000"/>
              <a:t>All 39 Counties </a:t>
            </a:r>
            <a:endParaRPr lang="en-US" sz="2000">
              <a:cs typeface="Segoe UI"/>
            </a:endParaRPr>
          </a:p>
          <a:p>
            <a:pPr marL="273685" indent="-273685"/>
            <a:r>
              <a:rPr lang="en-US" sz="2000">
                <a:ea typeface="+mn-lt"/>
                <a:cs typeface="+mn-lt"/>
              </a:rPr>
              <a:t>215 school districts </a:t>
            </a:r>
          </a:p>
          <a:p>
            <a:pPr marL="273685" indent="-273685"/>
            <a:r>
              <a:rPr lang="en-US" sz="2000">
                <a:ea typeface="+mn-lt"/>
                <a:cs typeface="+mn-lt"/>
              </a:rPr>
              <a:t>877 schools</a:t>
            </a:r>
            <a:endParaRPr lang="en-US" sz="2000">
              <a:cs typeface="Segoe UI"/>
            </a:endParaRPr>
          </a:p>
          <a:p>
            <a:pPr marL="730885" lvl="1" indent="-273685"/>
            <a:r>
              <a:rPr lang="en-US">
                <a:ea typeface="+mn-lt"/>
                <a:cs typeface="+mn-lt"/>
              </a:rPr>
              <a:t>8 not associated with a school district</a:t>
            </a:r>
            <a:endParaRPr lang="en-US">
              <a:cs typeface="Segoe UI"/>
            </a:endParaRPr>
          </a:p>
          <a:p>
            <a:pPr marL="1142365" lvl="2" indent="-227965"/>
            <a:r>
              <a:rPr lang="en-US" sz="2000">
                <a:ea typeface="+mn-lt"/>
                <a:cs typeface="+mn-lt"/>
              </a:rPr>
              <a:t>3 Charter schools</a:t>
            </a:r>
          </a:p>
          <a:p>
            <a:pPr marL="1142365" lvl="2" indent="-227965"/>
            <a:r>
              <a:rPr lang="en-US" sz="2000">
                <a:ea typeface="+mn-lt"/>
                <a:cs typeface="+mn-lt"/>
              </a:rPr>
              <a:t>1 Tribal school</a:t>
            </a:r>
            <a:endParaRPr lang="en-US" sz="2000">
              <a:cs typeface="Segoe UI"/>
            </a:endParaRPr>
          </a:p>
          <a:p>
            <a:pPr marL="1142365" lvl="2" indent="-227965"/>
            <a:r>
              <a:rPr lang="en-US" sz="2000">
                <a:ea typeface="+mn-lt"/>
                <a:cs typeface="+mn-lt"/>
              </a:rPr>
              <a:t>The School for the Blind</a:t>
            </a:r>
            <a:endParaRPr lang="en-US" sz="2000">
              <a:cs typeface="Segoe UI"/>
            </a:endParaRPr>
          </a:p>
          <a:p>
            <a:pPr marL="1142365" lvl="2" indent="-227965"/>
            <a:r>
              <a:rPr lang="en-US" sz="2000">
                <a:ea typeface="+mn-lt"/>
                <a:cs typeface="+mn-lt"/>
              </a:rPr>
              <a:t>3 Private Schools  </a:t>
            </a:r>
            <a:endParaRPr lang="en-US" sz="2000">
              <a:cs typeface="Segoe UI"/>
            </a:endParaRPr>
          </a:p>
          <a:p>
            <a:pPr marL="273685" indent="-273685"/>
            <a:endParaRPr lang="en-US">
              <a:cs typeface="Segoe UI"/>
            </a:endParaRPr>
          </a:p>
        </p:txBody>
      </p:sp>
      <p:pic>
        <p:nvPicPr>
          <p:cNvPr id="4" name="Picture 3" descr="Text&#10;&#10;Description automatically generated with medium confidence">
            <a:extLst>
              <a:ext uri="{FF2B5EF4-FFF2-40B4-BE49-F238E27FC236}">
                <a16:creationId xmlns:a16="http://schemas.microsoft.com/office/drawing/2014/main" id="{5C3597BB-F327-4F79-9978-6557827618E1}"/>
              </a:ext>
            </a:extLst>
          </p:cNvPr>
          <p:cNvPicPr>
            <a:picLocks noChangeAspect="1"/>
          </p:cNvPicPr>
          <p:nvPr/>
        </p:nvPicPr>
        <p:blipFill rotWithShape="1">
          <a:blip r:embed="rId4">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Tree>
    <p:extLst>
      <p:ext uri="{BB962C8B-B14F-4D97-AF65-F5344CB8AC3E}">
        <p14:creationId xmlns:p14="http://schemas.microsoft.com/office/powerpoint/2010/main" val="1291489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B0A8E-A397-46F8-9716-235F6727582E}"/>
              </a:ext>
            </a:extLst>
          </p:cNvPr>
          <p:cNvSpPr>
            <a:spLocks noGrp="1"/>
          </p:cNvSpPr>
          <p:nvPr>
            <p:ph type="title"/>
          </p:nvPr>
        </p:nvSpPr>
        <p:spPr/>
        <p:txBody>
          <a:bodyPr/>
          <a:lstStyle/>
          <a:p>
            <a:r>
              <a:rPr lang="en-US"/>
              <a:t>HYS 2021 </a:t>
            </a:r>
          </a:p>
        </p:txBody>
      </p:sp>
      <p:pic>
        <p:nvPicPr>
          <p:cNvPr id="4" name="Picture 3" descr="Text&#10;&#10;Description automatically generated with medium confidence">
            <a:extLst>
              <a:ext uri="{FF2B5EF4-FFF2-40B4-BE49-F238E27FC236}">
                <a16:creationId xmlns:a16="http://schemas.microsoft.com/office/drawing/2014/main" id="{5C3597BB-F327-4F79-9978-6557827618E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6" name="Content Placeholder 5">
            <a:extLst>
              <a:ext uri="{FF2B5EF4-FFF2-40B4-BE49-F238E27FC236}">
                <a16:creationId xmlns:a16="http://schemas.microsoft.com/office/drawing/2014/main" id="{3321CB1F-F784-6936-06A0-2916EBEFAAB3}"/>
              </a:ext>
            </a:extLst>
          </p:cNvPr>
          <p:cNvSpPr>
            <a:spLocks noGrp="1"/>
          </p:cNvSpPr>
          <p:nvPr>
            <p:ph idx="1"/>
          </p:nvPr>
        </p:nvSpPr>
        <p:spPr/>
        <p:txBody>
          <a:bodyPr vert="horz" lIns="91440" tIns="45720" rIns="91440" bIns="45720" rtlCol="0" anchor="t">
            <a:normAutofit/>
          </a:bodyPr>
          <a:lstStyle/>
          <a:p>
            <a:pPr marL="0" indent="0">
              <a:buNone/>
            </a:pPr>
            <a:r>
              <a:rPr lang="en-US" sz="2000">
                <a:ea typeface="+mn-lt"/>
                <a:cs typeface="+mn-lt"/>
              </a:rPr>
              <a:t>“The COVID-19 pandemic led to massive changes in the lives of Washington youth. Increases and decreases in HYS 2021 data may be more a reflection of the pandemic and its affect on our lives than a change that would have happened if the pandemic had not occurred. This means that </a:t>
            </a:r>
            <a:r>
              <a:rPr lang="en-US" sz="2000" b="1">
                <a:ea typeface="+mn-lt"/>
                <a:cs typeface="+mn-lt"/>
              </a:rPr>
              <a:t>trend data from before the pandemic and during/after the pandemic should be interpreted with tremendous caution</a:t>
            </a:r>
            <a:r>
              <a:rPr lang="en-US" sz="2000">
                <a:ea typeface="+mn-lt"/>
                <a:cs typeface="+mn-lt"/>
              </a:rPr>
              <a:t>."</a:t>
            </a:r>
            <a:endParaRPr lang="en-US" sz="2000">
              <a:cs typeface="Segoe UI"/>
            </a:endParaRPr>
          </a:p>
        </p:txBody>
      </p:sp>
    </p:spTree>
    <p:extLst>
      <p:ext uri="{BB962C8B-B14F-4D97-AF65-F5344CB8AC3E}">
        <p14:creationId xmlns:p14="http://schemas.microsoft.com/office/powerpoint/2010/main" val="3889002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HYS 2023 Timeline</a:t>
            </a:r>
          </a:p>
        </p:txBody>
      </p:sp>
      <p:sp>
        <p:nvSpPr>
          <p:cNvPr id="3" name="Content Placeholder 2"/>
          <p:cNvSpPr>
            <a:spLocks noGrp="1"/>
          </p:cNvSpPr>
          <p:nvPr>
            <p:ph idx="1"/>
          </p:nvPr>
        </p:nvSpPr>
        <p:spPr>
          <a:xfrm>
            <a:off x="813887" y="1825630"/>
            <a:ext cx="7290585" cy="3978404"/>
          </a:xfrm>
        </p:spPr>
        <p:txBody>
          <a:bodyPr>
            <a:normAutofit/>
          </a:bodyPr>
          <a:lstStyle/>
          <a:p>
            <a:pPr lvl="0"/>
            <a:r>
              <a:rPr lang="en-US"/>
              <a:t>March 2022-March 2023</a:t>
            </a:r>
          </a:p>
          <a:p>
            <a:pPr lvl="1"/>
            <a:r>
              <a:rPr lang="en-US"/>
              <a:t>Revision process</a:t>
            </a:r>
          </a:p>
          <a:p>
            <a:pPr lvl="0"/>
            <a:r>
              <a:rPr lang="en-US" b="1"/>
              <a:t>April-June 2023</a:t>
            </a:r>
          </a:p>
          <a:p>
            <a:pPr lvl="1"/>
            <a:r>
              <a:rPr lang="en-US" b="1"/>
              <a:t>Registration</a:t>
            </a:r>
          </a:p>
          <a:p>
            <a:pPr lvl="0"/>
            <a:r>
              <a:rPr lang="en-US"/>
              <a:t>October 2023</a:t>
            </a:r>
          </a:p>
          <a:p>
            <a:pPr lvl="1"/>
            <a:r>
              <a:rPr lang="en-US"/>
              <a:t>Administration (electronic, in-person)</a:t>
            </a:r>
          </a:p>
          <a:p>
            <a:pPr lvl="0"/>
            <a:r>
              <a:rPr lang="en-US"/>
              <a:t>Feb-March 2024</a:t>
            </a:r>
          </a:p>
          <a:p>
            <a:pPr lvl="1"/>
            <a:r>
              <a:rPr lang="en-US"/>
              <a:t>Results available</a:t>
            </a:r>
          </a:p>
          <a:p>
            <a:pPr lvl="0"/>
            <a:endParaRPr lang="en-US"/>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Tree>
    <p:extLst>
      <p:ext uri="{BB962C8B-B14F-4D97-AF65-F5344CB8AC3E}">
        <p14:creationId xmlns:p14="http://schemas.microsoft.com/office/powerpoint/2010/main" val="4132386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568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5464" y="581891"/>
            <a:ext cx="3311339" cy="3499455"/>
          </a:xfrm>
        </p:spPr>
        <p:txBody>
          <a:bodyPr>
            <a:normAutofit/>
          </a:bodyPr>
          <a:lstStyle/>
          <a:p>
            <a:pPr algn="l"/>
            <a:r>
              <a:rPr lang="en-US"/>
              <a:t>HYS 2023 Changes</a:t>
            </a:r>
          </a:p>
        </p:txBody>
      </p:sp>
      <p:pic>
        <p:nvPicPr>
          <p:cNvPr id="4" name="Picture 3" descr="Text&#10;&#10;Description automatically generated">
            <a:extLst>
              <a:ext uri="{FF2B5EF4-FFF2-40B4-BE49-F238E27FC236}">
                <a16:creationId xmlns:a16="http://schemas.microsoft.com/office/drawing/2014/main" id="{78FAAE6E-B3C4-4B0F-8701-6E7D0D912A30}"/>
              </a:ext>
            </a:extLst>
          </p:cNvPr>
          <p:cNvPicPr>
            <a:picLocks noChangeAspect="1"/>
          </p:cNvPicPr>
          <p:nvPr/>
        </p:nvPicPr>
        <p:blipFill rotWithShape="1">
          <a:blip r:embed="rId3">
            <a:extLst>
              <a:ext uri="{28A0092B-C50C-407E-A947-70E740481C1C}">
                <a14:useLocalDpi xmlns:a14="http://schemas.microsoft.com/office/drawing/2010/main" val="0"/>
              </a:ext>
            </a:extLst>
          </a:blip>
          <a:srcRect r="61306" b="58645"/>
          <a:stretch/>
        </p:blipFill>
        <p:spPr>
          <a:xfrm>
            <a:off x="4979951" y="4566915"/>
            <a:ext cx="3596256" cy="2162005"/>
          </a:xfrm>
          <a:prstGeom prst="rect">
            <a:avLst/>
          </a:prstGeom>
        </p:spPr>
      </p:pic>
    </p:spTree>
    <p:extLst>
      <p:ext uri="{BB962C8B-B14F-4D97-AF65-F5344CB8AC3E}">
        <p14:creationId xmlns:p14="http://schemas.microsoft.com/office/powerpoint/2010/main" val="1439645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Revision Process</a:t>
            </a: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6" name="Content Placeholder 5">
            <a:extLst>
              <a:ext uri="{FF2B5EF4-FFF2-40B4-BE49-F238E27FC236}">
                <a16:creationId xmlns:a16="http://schemas.microsoft.com/office/drawing/2014/main" id="{D594E0E8-7949-7029-34A5-76F7F56D77D8}"/>
              </a:ext>
            </a:extLst>
          </p:cNvPr>
          <p:cNvSpPr>
            <a:spLocks noGrp="1"/>
          </p:cNvSpPr>
          <p:nvPr>
            <p:ph idx="1"/>
          </p:nvPr>
        </p:nvSpPr>
        <p:spPr/>
        <p:txBody>
          <a:bodyPr vert="horz" lIns="91440" tIns="45720" rIns="91440" bIns="45720" rtlCol="0" anchor="t">
            <a:normAutofit/>
          </a:bodyPr>
          <a:lstStyle/>
          <a:p>
            <a:pPr marL="273685" indent="-273685"/>
            <a:r>
              <a:rPr lang="en-US"/>
              <a:t>Spring 2022</a:t>
            </a:r>
          </a:p>
          <a:p>
            <a:pPr marL="730885" lvl="1" indent="-273685"/>
            <a:r>
              <a:rPr lang="en-US">
                <a:cs typeface="Segoe UI"/>
              </a:rPr>
              <a:t>Question proposals</a:t>
            </a:r>
          </a:p>
          <a:p>
            <a:pPr marL="730885" lvl="1" indent="-273685"/>
            <a:r>
              <a:rPr lang="en-US">
                <a:cs typeface="Segoe UI"/>
              </a:rPr>
              <a:t>Partner feedback meetings</a:t>
            </a:r>
            <a:endParaRPr lang="en-US"/>
          </a:p>
          <a:p>
            <a:pPr marL="273685" indent="-273685"/>
            <a:r>
              <a:rPr lang="en-US">
                <a:cs typeface="Segoe UI"/>
              </a:rPr>
              <a:t>Summer 2022</a:t>
            </a:r>
          </a:p>
          <a:p>
            <a:pPr marL="730885" lvl="1" indent="-273685"/>
            <a:r>
              <a:rPr lang="en-US">
                <a:cs typeface="Segoe UI"/>
              </a:rPr>
              <a:t>HYS Planning Committee meetings</a:t>
            </a:r>
          </a:p>
          <a:p>
            <a:pPr marL="273685" indent="-273685"/>
            <a:r>
              <a:rPr lang="en-US">
                <a:cs typeface="Segoe UI"/>
              </a:rPr>
              <a:t>Fall 2022</a:t>
            </a:r>
          </a:p>
          <a:p>
            <a:pPr marL="730885" lvl="1" indent="-273685"/>
            <a:r>
              <a:rPr lang="en-US">
                <a:cs typeface="Segoe UI"/>
              </a:rPr>
              <a:t>Student focus groups</a:t>
            </a:r>
          </a:p>
          <a:p>
            <a:pPr marL="730885" lvl="1" indent="-273685"/>
            <a:r>
              <a:rPr lang="en-US">
                <a:cs typeface="Segoe UI"/>
              </a:rPr>
              <a:t>Fatal flaws</a:t>
            </a:r>
            <a:endParaRPr lang="en-US"/>
          </a:p>
          <a:p>
            <a:pPr marL="273685" indent="-273685"/>
            <a:r>
              <a:rPr lang="en-US">
                <a:cs typeface="Segoe UI"/>
              </a:rPr>
              <a:t>Winter 2023</a:t>
            </a:r>
          </a:p>
          <a:p>
            <a:pPr marL="730885" lvl="1" indent="-273685"/>
            <a:r>
              <a:rPr lang="en-US">
                <a:cs typeface="Segoe UI"/>
              </a:rPr>
              <a:t>Finalization</a:t>
            </a:r>
          </a:p>
          <a:p>
            <a:pPr marL="273685" indent="-273685"/>
            <a:endParaRPr lang="en-US">
              <a:cs typeface="Segoe UI"/>
            </a:endParaRPr>
          </a:p>
        </p:txBody>
      </p:sp>
    </p:spTree>
    <p:extLst>
      <p:ext uri="{BB962C8B-B14F-4D97-AF65-F5344CB8AC3E}">
        <p14:creationId xmlns:p14="http://schemas.microsoft.com/office/powerpoint/2010/main" val="2742584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Format Changes</a:t>
            </a: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6" name="Content Placeholder 5">
            <a:extLst>
              <a:ext uri="{FF2B5EF4-FFF2-40B4-BE49-F238E27FC236}">
                <a16:creationId xmlns:a16="http://schemas.microsoft.com/office/drawing/2014/main" id="{D594E0E8-7949-7029-34A5-76F7F56D77D8}"/>
              </a:ext>
            </a:extLst>
          </p:cNvPr>
          <p:cNvSpPr>
            <a:spLocks noGrp="1"/>
          </p:cNvSpPr>
          <p:nvPr>
            <p:ph idx="1"/>
          </p:nvPr>
        </p:nvSpPr>
        <p:spPr/>
        <p:txBody>
          <a:bodyPr vert="horz" lIns="91440" tIns="45720" rIns="91440" bIns="45720" rtlCol="0" anchor="t">
            <a:normAutofit/>
          </a:bodyPr>
          <a:lstStyle/>
          <a:p>
            <a:pPr marL="273685" indent="-273685"/>
            <a:r>
              <a:rPr lang="en-US"/>
              <a:t>Fully electronic, in-person</a:t>
            </a:r>
          </a:p>
          <a:p>
            <a:pPr marL="730885" lvl="1" indent="-273685"/>
            <a:r>
              <a:rPr lang="en-US"/>
              <a:t>No paper-pencil exemption process</a:t>
            </a:r>
            <a:endParaRPr lang="en-US">
              <a:cs typeface="Segoe UI"/>
            </a:endParaRPr>
          </a:p>
          <a:p>
            <a:pPr marL="730885" lvl="1" indent="-273685"/>
            <a:r>
              <a:rPr lang="en-US"/>
              <a:t>Remote option for online/virtual schools</a:t>
            </a:r>
            <a:endParaRPr lang="en-US">
              <a:cs typeface="Segoe UI"/>
            </a:endParaRPr>
          </a:p>
          <a:p>
            <a:pPr marL="273685" indent="-273685"/>
            <a:r>
              <a:rPr lang="en-US"/>
              <a:t>Question bank and randomization</a:t>
            </a:r>
            <a:endParaRPr lang="en-US">
              <a:cs typeface="Segoe UI"/>
            </a:endParaRPr>
          </a:p>
          <a:p>
            <a:pPr marL="273685" indent="-273685"/>
            <a:r>
              <a:rPr lang="en-US">
                <a:cs typeface="Segoe UI"/>
              </a:rPr>
              <a:t>Display logic</a:t>
            </a:r>
            <a:endParaRPr lang="en-US"/>
          </a:p>
          <a:p>
            <a:pPr marL="273685" indent="-273685"/>
            <a:r>
              <a:rPr lang="en-US"/>
              <a:t>Content warnings</a:t>
            </a:r>
            <a:endParaRPr lang="en-US">
              <a:cs typeface="Segoe UI"/>
            </a:endParaRPr>
          </a:p>
          <a:p>
            <a:pPr marL="273685" indent="-273685"/>
            <a:r>
              <a:rPr lang="en-US"/>
              <a:t>Updated language consistency</a:t>
            </a:r>
            <a:endParaRPr lang="en-US">
              <a:cs typeface="Segoe UI"/>
            </a:endParaRPr>
          </a:p>
        </p:txBody>
      </p:sp>
    </p:spTree>
    <p:extLst>
      <p:ext uri="{BB962C8B-B14F-4D97-AF65-F5344CB8AC3E}">
        <p14:creationId xmlns:p14="http://schemas.microsoft.com/office/powerpoint/2010/main" val="723999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Content Changes</a:t>
            </a: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6" name="Content Placeholder 5">
            <a:extLst>
              <a:ext uri="{FF2B5EF4-FFF2-40B4-BE49-F238E27FC236}">
                <a16:creationId xmlns:a16="http://schemas.microsoft.com/office/drawing/2014/main" id="{D594E0E8-7949-7029-34A5-76F7F56D77D8}"/>
              </a:ext>
            </a:extLst>
          </p:cNvPr>
          <p:cNvSpPr>
            <a:spLocks noGrp="1"/>
          </p:cNvSpPr>
          <p:nvPr>
            <p:ph idx="1"/>
          </p:nvPr>
        </p:nvSpPr>
        <p:spPr/>
        <p:txBody>
          <a:bodyPr>
            <a:normAutofit fontScale="92500" lnSpcReduction="10000"/>
          </a:bodyPr>
          <a:lstStyle/>
          <a:p>
            <a:r>
              <a:rPr lang="en-US"/>
              <a:t>New questions:</a:t>
            </a:r>
          </a:p>
          <a:p>
            <a:pPr lvl="1"/>
            <a:r>
              <a:rPr lang="en-US"/>
              <a:t>Abuse</a:t>
            </a:r>
          </a:p>
          <a:p>
            <a:pPr lvl="1"/>
            <a:r>
              <a:rPr lang="en-US"/>
              <a:t>Bullying</a:t>
            </a:r>
          </a:p>
          <a:p>
            <a:pPr lvl="1"/>
            <a:r>
              <a:rPr lang="en-US"/>
              <a:t>Disability measures</a:t>
            </a:r>
          </a:p>
          <a:p>
            <a:pPr lvl="1"/>
            <a:r>
              <a:rPr lang="en-US"/>
              <a:t>Disordered eating</a:t>
            </a:r>
          </a:p>
          <a:p>
            <a:pPr lvl="1"/>
            <a:r>
              <a:rPr lang="en-US"/>
              <a:t>Prosocial involvement</a:t>
            </a:r>
          </a:p>
          <a:p>
            <a:pPr lvl="1"/>
            <a:r>
              <a:rPr lang="en-US"/>
              <a:t>Screen time</a:t>
            </a:r>
          </a:p>
          <a:p>
            <a:pPr lvl="1"/>
            <a:r>
              <a:rPr lang="en-US"/>
              <a:t>Social emotional learning</a:t>
            </a:r>
          </a:p>
          <a:p>
            <a:pPr lvl="1"/>
            <a:r>
              <a:rPr lang="en-US"/>
              <a:t>Substances</a:t>
            </a:r>
          </a:p>
          <a:p>
            <a:r>
              <a:rPr lang="en-US"/>
              <a:t>Modified questions:</a:t>
            </a:r>
          </a:p>
          <a:p>
            <a:pPr lvl="1"/>
            <a:r>
              <a:rPr lang="en-US"/>
              <a:t>Race/ethnicity</a:t>
            </a:r>
          </a:p>
          <a:p>
            <a:pPr lvl="1"/>
            <a:r>
              <a:rPr lang="en-US"/>
              <a:t>Gender identity, sexual orientation</a:t>
            </a:r>
          </a:p>
          <a:p>
            <a:r>
              <a:rPr lang="en-US"/>
              <a:t>More information: Change Document</a:t>
            </a:r>
          </a:p>
          <a:p>
            <a:endParaRPr lang="en-US"/>
          </a:p>
        </p:txBody>
      </p:sp>
    </p:spTree>
    <p:extLst>
      <p:ext uri="{BB962C8B-B14F-4D97-AF65-F5344CB8AC3E}">
        <p14:creationId xmlns:p14="http://schemas.microsoft.com/office/powerpoint/2010/main" val="183046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Exemption Process (Grades 8-12)</a:t>
            </a: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6" name="Content Placeholder 5">
            <a:extLst>
              <a:ext uri="{FF2B5EF4-FFF2-40B4-BE49-F238E27FC236}">
                <a16:creationId xmlns:a16="http://schemas.microsoft.com/office/drawing/2014/main" id="{D594E0E8-7949-7029-34A5-76F7F56D77D8}"/>
              </a:ext>
            </a:extLst>
          </p:cNvPr>
          <p:cNvSpPr>
            <a:spLocks noGrp="1"/>
          </p:cNvSpPr>
          <p:nvPr>
            <p:ph idx="1"/>
          </p:nvPr>
        </p:nvSpPr>
        <p:spPr/>
        <p:txBody>
          <a:bodyPr vert="horz" lIns="91440" tIns="45720" rIns="91440" bIns="45720" rtlCol="0" anchor="t">
            <a:normAutofit/>
          </a:bodyPr>
          <a:lstStyle/>
          <a:p>
            <a:pPr marL="273685" indent="-273685"/>
            <a:r>
              <a:rPr lang="en-US"/>
              <a:t>Sexual behavior and/or sexual violence</a:t>
            </a:r>
          </a:p>
          <a:p>
            <a:pPr marL="273685" indent="-273685"/>
            <a:r>
              <a:rPr lang="en-US"/>
              <a:t>Instructions</a:t>
            </a:r>
            <a:r>
              <a:rPr lang="en-US">
                <a:cs typeface="Segoe UI"/>
              </a:rPr>
              <a:t> on the registration page</a:t>
            </a:r>
          </a:p>
          <a:p>
            <a:pPr marL="0" indent="0">
              <a:buNone/>
            </a:pPr>
            <a:endParaRPr lang="en-US">
              <a:cs typeface="Segoe UI"/>
            </a:endParaRPr>
          </a:p>
        </p:txBody>
      </p:sp>
    </p:spTree>
    <p:extLst>
      <p:ext uri="{BB962C8B-B14F-4D97-AF65-F5344CB8AC3E}">
        <p14:creationId xmlns:p14="http://schemas.microsoft.com/office/powerpoint/2010/main" val="1737190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Opt-In Process (Grade 6)</a:t>
            </a: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6" name="Content Placeholder 5">
            <a:extLst>
              <a:ext uri="{FF2B5EF4-FFF2-40B4-BE49-F238E27FC236}">
                <a16:creationId xmlns:a16="http://schemas.microsoft.com/office/drawing/2014/main" id="{D594E0E8-7949-7029-34A5-76F7F56D77D8}"/>
              </a:ext>
            </a:extLst>
          </p:cNvPr>
          <p:cNvSpPr>
            <a:spLocks noGrp="1"/>
          </p:cNvSpPr>
          <p:nvPr>
            <p:ph idx="1"/>
          </p:nvPr>
        </p:nvSpPr>
        <p:spPr/>
        <p:txBody>
          <a:bodyPr vert="horz" lIns="91440" tIns="45720" rIns="91440" bIns="45720" rtlCol="0" anchor="t">
            <a:normAutofit/>
          </a:bodyPr>
          <a:lstStyle/>
          <a:p>
            <a:pPr marL="273685" indent="-273685"/>
            <a:r>
              <a:rPr lang="en-US"/>
              <a:t>Gender identity</a:t>
            </a:r>
          </a:p>
          <a:p>
            <a:pPr marL="273685" indent="-273685"/>
            <a:r>
              <a:rPr lang="en-US">
                <a:cs typeface="Segoe UI"/>
              </a:rPr>
              <a:t>Instructions will be listed on the registration page</a:t>
            </a:r>
          </a:p>
          <a:p>
            <a:pPr marL="273685" indent="-273685"/>
            <a:endParaRPr lang="en-US">
              <a:cs typeface="Segoe UI"/>
            </a:endParaRPr>
          </a:p>
          <a:p>
            <a:pPr marL="457200" lvl="1" indent="0">
              <a:buNone/>
            </a:pPr>
            <a:r>
              <a:rPr lang="en-US">
                <a:cs typeface="Segoe UI"/>
              </a:rPr>
              <a:t>What is your gender?</a:t>
            </a:r>
          </a:p>
          <a:p>
            <a:pPr marL="730885" lvl="1" indent="-273685">
              <a:buFont typeface="Calibri"/>
              <a:buChar char="-"/>
            </a:pPr>
            <a:r>
              <a:rPr lang="en-US">
                <a:cs typeface="Segoe UI"/>
              </a:rPr>
              <a:t>Boy</a:t>
            </a:r>
          </a:p>
          <a:p>
            <a:pPr marL="730885" lvl="1" indent="-273685">
              <a:buFont typeface="Calibri"/>
              <a:buChar char="-"/>
            </a:pPr>
            <a:r>
              <a:rPr lang="en-US">
                <a:cs typeface="Segoe UI"/>
              </a:rPr>
              <a:t>Girl</a:t>
            </a:r>
          </a:p>
          <a:p>
            <a:pPr marL="730885" lvl="1" indent="-273685">
              <a:buFont typeface="Calibri"/>
              <a:buChar char="-"/>
            </a:pPr>
            <a:r>
              <a:rPr lang="en-US">
                <a:cs typeface="Segoe UI"/>
              </a:rPr>
              <a:t>Something else fits better</a:t>
            </a:r>
          </a:p>
        </p:txBody>
      </p:sp>
    </p:spTree>
    <p:extLst>
      <p:ext uri="{BB962C8B-B14F-4D97-AF65-F5344CB8AC3E}">
        <p14:creationId xmlns:p14="http://schemas.microsoft.com/office/powerpoint/2010/main" val="194378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568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5464" y="581891"/>
            <a:ext cx="3311339" cy="3499455"/>
          </a:xfrm>
        </p:spPr>
        <p:txBody>
          <a:bodyPr>
            <a:normAutofit/>
          </a:bodyPr>
          <a:lstStyle/>
          <a:p>
            <a:pPr algn="l"/>
            <a:r>
              <a:rPr lang="en-US"/>
              <a:t>HYS 2023 Registration</a:t>
            </a:r>
          </a:p>
        </p:txBody>
      </p:sp>
      <p:pic>
        <p:nvPicPr>
          <p:cNvPr id="4" name="Picture 3" descr="Text&#10;&#10;Description automatically generated">
            <a:extLst>
              <a:ext uri="{FF2B5EF4-FFF2-40B4-BE49-F238E27FC236}">
                <a16:creationId xmlns:a16="http://schemas.microsoft.com/office/drawing/2014/main" id="{78FAAE6E-B3C4-4B0F-8701-6E7D0D912A30}"/>
              </a:ext>
            </a:extLst>
          </p:cNvPr>
          <p:cNvPicPr>
            <a:picLocks noChangeAspect="1"/>
          </p:cNvPicPr>
          <p:nvPr/>
        </p:nvPicPr>
        <p:blipFill rotWithShape="1">
          <a:blip r:embed="rId3">
            <a:extLst>
              <a:ext uri="{28A0092B-C50C-407E-A947-70E740481C1C}">
                <a14:useLocalDpi xmlns:a14="http://schemas.microsoft.com/office/drawing/2010/main" val="0"/>
              </a:ext>
            </a:extLst>
          </a:blip>
          <a:srcRect r="61306" b="58645"/>
          <a:stretch/>
        </p:blipFill>
        <p:spPr>
          <a:xfrm>
            <a:off x="4979951" y="4566915"/>
            <a:ext cx="3596256" cy="2162005"/>
          </a:xfrm>
          <a:prstGeom prst="rect">
            <a:avLst/>
          </a:prstGeom>
        </p:spPr>
      </p:pic>
    </p:spTree>
    <p:extLst>
      <p:ext uri="{BB962C8B-B14F-4D97-AF65-F5344CB8AC3E}">
        <p14:creationId xmlns:p14="http://schemas.microsoft.com/office/powerpoint/2010/main" val="988961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HYS Participation</a:t>
            </a:r>
          </a:p>
        </p:txBody>
      </p:sp>
      <p:sp>
        <p:nvSpPr>
          <p:cNvPr id="3" name="Content Placeholder 2"/>
          <p:cNvSpPr>
            <a:spLocks noGrp="1"/>
          </p:cNvSpPr>
          <p:nvPr>
            <p:ph idx="1"/>
          </p:nvPr>
        </p:nvSpPr>
        <p:spPr/>
        <p:txBody>
          <a:bodyPr vert="horz" lIns="91440" tIns="45720" rIns="91440" bIns="45720" rtlCol="0" anchor="t">
            <a:normAutofit/>
          </a:bodyPr>
          <a:lstStyle/>
          <a:p>
            <a:pPr marL="273685" lvl="0" indent="-273685"/>
            <a:r>
              <a:rPr lang="en-US"/>
              <a:t>Any Washington public school with students in grades 6, 8, 10, or 12.</a:t>
            </a:r>
          </a:p>
          <a:p>
            <a:pPr marL="730885" lvl="1" indent="-273685"/>
            <a:r>
              <a:rPr lang="en-US"/>
              <a:t>Small school districts (&lt;150 students in grades 6, 8, 10, 12) can survey additional grades 7, 9, and 11</a:t>
            </a:r>
            <a:endParaRPr lang="en-US">
              <a:cs typeface="Segoe UI"/>
            </a:endParaRPr>
          </a:p>
          <a:p>
            <a:pPr marL="730885" lvl="1" indent="-273685"/>
            <a:r>
              <a:rPr lang="en-US">
                <a:cs typeface="Segoe UI"/>
              </a:rPr>
              <a:t>Tribal schools</a:t>
            </a:r>
            <a:endParaRPr lang="en-US"/>
          </a:p>
          <a:p>
            <a:pPr marL="730885" lvl="1" indent="-273685"/>
            <a:r>
              <a:rPr lang="en-US"/>
              <a:t>Online/virtual schools</a:t>
            </a:r>
            <a:endParaRPr lang="en-US">
              <a:cs typeface="Segoe UI"/>
            </a:endParaRPr>
          </a:p>
          <a:p>
            <a:pPr marL="730885" lvl="1" indent="-273685"/>
            <a:r>
              <a:rPr lang="en-US"/>
              <a:t>Private schools can participate on request</a:t>
            </a:r>
            <a:endParaRPr lang="en-US">
              <a:cs typeface="Segoe UI"/>
            </a:endParaRPr>
          </a:p>
          <a:p>
            <a:pPr marL="730885" lvl="1" indent="-273685"/>
            <a:r>
              <a:rPr lang="en-US"/>
              <a:t>No detention facilities</a:t>
            </a:r>
            <a:endParaRPr lang="en-US">
              <a:cs typeface="Segoe UI"/>
            </a:endParaRP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Tree>
    <p:extLst>
      <p:ext uri="{BB962C8B-B14F-4D97-AF65-F5344CB8AC3E}">
        <p14:creationId xmlns:p14="http://schemas.microsoft.com/office/powerpoint/2010/main" val="2015786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Why should my school participate?</a:t>
            </a:r>
          </a:p>
        </p:txBody>
      </p:sp>
      <p:sp>
        <p:nvSpPr>
          <p:cNvPr id="3" name="Content Placeholder 2"/>
          <p:cNvSpPr>
            <a:spLocks noGrp="1"/>
          </p:cNvSpPr>
          <p:nvPr>
            <p:ph idx="1"/>
          </p:nvPr>
        </p:nvSpPr>
        <p:spPr>
          <a:xfrm>
            <a:off x="813887" y="1825630"/>
            <a:ext cx="7466988" cy="4246810"/>
          </a:xfrm>
        </p:spPr>
        <p:txBody>
          <a:bodyPr vert="horz" lIns="91440" tIns="45720" rIns="91440" bIns="45720" rtlCol="0" anchor="t">
            <a:normAutofit/>
          </a:bodyPr>
          <a:lstStyle/>
          <a:p>
            <a:pPr marL="273685" indent="-273685" algn="l"/>
            <a:r>
              <a:rPr lang="en-US" sz="1800"/>
              <a:t>Important information for schools</a:t>
            </a:r>
            <a:endParaRPr lang="en-US" sz="1800">
              <a:cs typeface="Segoe UI"/>
            </a:endParaRPr>
          </a:p>
          <a:p>
            <a:pPr marL="730885" lvl="1" indent="-273685"/>
            <a:r>
              <a:rPr lang="en-US" sz="1800"/>
              <a:t>Learn the prevalence of health-related behaviors among students</a:t>
            </a:r>
            <a:endParaRPr lang="en-US" sz="1800">
              <a:cs typeface="Segoe UI"/>
            </a:endParaRPr>
          </a:p>
          <a:p>
            <a:pPr marL="730885" lvl="1" indent="-273685"/>
            <a:r>
              <a:rPr lang="en-US" sz="1800"/>
              <a:t>Understand the school climate</a:t>
            </a:r>
            <a:endParaRPr lang="en-US" sz="1800">
              <a:cs typeface="Segoe UI"/>
            </a:endParaRPr>
          </a:p>
          <a:p>
            <a:pPr marL="730885" lvl="1" indent="-273685"/>
            <a:r>
              <a:rPr lang="en-US" sz="1800"/>
              <a:t>Contribute to the School Improvement Planning process</a:t>
            </a:r>
            <a:endParaRPr lang="en-US" sz="1800">
              <a:cs typeface="Segoe UI"/>
            </a:endParaRPr>
          </a:p>
          <a:p>
            <a:pPr marL="730885" lvl="1" indent="-273685"/>
            <a:r>
              <a:rPr lang="en-US" sz="1800"/>
              <a:t>Help inform other needs assessments</a:t>
            </a:r>
            <a:endParaRPr lang="en-US" sz="1800">
              <a:cs typeface="Segoe UI"/>
            </a:endParaRPr>
          </a:p>
          <a:p>
            <a:pPr marL="730885" lvl="1" indent="-273685"/>
            <a:r>
              <a:rPr lang="en-US" sz="1800"/>
              <a:t>Help justify new school programs, projects or staffing</a:t>
            </a:r>
            <a:endParaRPr lang="en-US" sz="1800">
              <a:cs typeface="Segoe UI"/>
            </a:endParaRPr>
          </a:p>
          <a:p>
            <a:pPr marL="730885" lvl="1" indent="-273685"/>
            <a:r>
              <a:rPr lang="en-US" sz="1800"/>
              <a:t>Assist with evaluating or improving existing school programs or projects</a:t>
            </a:r>
            <a:endParaRPr lang="en-US" sz="1800">
              <a:cs typeface="Segoe UI"/>
            </a:endParaRPr>
          </a:p>
          <a:p>
            <a:pPr marL="730885" lvl="1" indent="-273685"/>
            <a:r>
              <a:rPr lang="en-US" sz="1800"/>
              <a:t>Provide information for writing grant applications</a:t>
            </a:r>
            <a:endParaRPr lang="en-US" sz="1800">
              <a:cs typeface="Segoe UI"/>
            </a:endParaRPr>
          </a:p>
          <a:p>
            <a:pPr marL="273685" indent="-273685" algn="l"/>
            <a:r>
              <a:rPr lang="en-US" sz="1800"/>
              <a:t>Comparisons to state results and past results</a:t>
            </a:r>
            <a:endParaRPr lang="en-US" sz="1800">
              <a:cs typeface="Segoe UI"/>
            </a:endParaRPr>
          </a:p>
          <a:p>
            <a:pPr marL="273685" indent="-273685" algn="l"/>
            <a:r>
              <a:rPr lang="en-US" sz="1800" b="1"/>
              <a:t>Free!</a:t>
            </a:r>
            <a:endParaRPr lang="en-US" sz="1800" b="1">
              <a:cs typeface="Segoe UI"/>
            </a:endParaRPr>
          </a:p>
          <a:p>
            <a:pPr marL="273685" indent="-273685" algn="l"/>
            <a:r>
              <a:rPr lang="en-US" sz="1800"/>
              <a:t>Useful data to partners who share the goal of healthy youth!</a:t>
            </a:r>
            <a:endParaRPr lang="en-US" sz="1800">
              <a:cs typeface="Segoe UI"/>
            </a:endParaRP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81413" y="5792876"/>
            <a:ext cx="1989118" cy="1063861"/>
          </a:xfrm>
          <a:prstGeom prst="rect">
            <a:avLst/>
          </a:prstGeom>
        </p:spPr>
      </p:pic>
    </p:spTree>
    <p:extLst>
      <p:ext uri="{BB962C8B-B14F-4D97-AF65-F5344CB8AC3E}">
        <p14:creationId xmlns:p14="http://schemas.microsoft.com/office/powerpoint/2010/main" val="1159049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1D6A-17AA-4EA0-B050-1ADE5D323FF9}"/>
              </a:ext>
            </a:extLst>
          </p:cNvPr>
          <p:cNvSpPr>
            <a:spLocks noGrp="1"/>
          </p:cNvSpPr>
          <p:nvPr>
            <p:ph type="title"/>
          </p:nvPr>
        </p:nvSpPr>
        <p:spPr/>
        <p:txBody>
          <a:bodyPr/>
          <a:lstStyle/>
          <a:p>
            <a:r>
              <a:rPr lang="en-US"/>
              <a:t>Student Protections</a:t>
            </a:r>
          </a:p>
        </p:txBody>
      </p:sp>
      <p:sp>
        <p:nvSpPr>
          <p:cNvPr id="3" name="Content Placeholder 2">
            <a:extLst>
              <a:ext uri="{FF2B5EF4-FFF2-40B4-BE49-F238E27FC236}">
                <a16:creationId xmlns:a16="http://schemas.microsoft.com/office/drawing/2014/main" id="{126E8D86-7E64-4D11-8B5E-38DEE7A164EF}"/>
              </a:ext>
            </a:extLst>
          </p:cNvPr>
          <p:cNvSpPr>
            <a:spLocks noGrp="1"/>
          </p:cNvSpPr>
          <p:nvPr>
            <p:ph idx="1"/>
          </p:nvPr>
        </p:nvSpPr>
        <p:spPr/>
        <p:txBody>
          <a:bodyPr vert="horz" lIns="91440" tIns="45720" rIns="91440" bIns="45720" rtlCol="0" anchor="t">
            <a:normAutofit/>
          </a:bodyPr>
          <a:lstStyle/>
          <a:p>
            <a:pPr marL="273685" indent="-273685"/>
            <a:r>
              <a:rPr lang="en-US" sz="2000">
                <a:cs typeface="Segoe UI"/>
              </a:rPr>
              <a:t>HYS is anonymous and voluntary</a:t>
            </a:r>
          </a:p>
          <a:p>
            <a:pPr marL="273685" indent="-273685"/>
            <a:r>
              <a:rPr lang="en-US" sz="2000"/>
              <a:t>HYS is reviewed by the Washington State Institutional Review Board (WSIRB) </a:t>
            </a:r>
            <a:endParaRPr lang="en-US" sz="2000">
              <a:cs typeface="Segoe UI"/>
            </a:endParaRPr>
          </a:p>
          <a:p>
            <a:pPr marL="273685" indent="-273685"/>
            <a:r>
              <a:rPr lang="en-US" sz="2000"/>
              <a:t>This includes, but isn’t limited to approval of:</a:t>
            </a:r>
            <a:endParaRPr lang="en-US" sz="2000">
              <a:cs typeface="Segoe UI"/>
            </a:endParaRPr>
          </a:p>
          <a:p>
            <a:pPr marL="730885" lvl="1" indent="-273685"/>
            <a:r>
              <a:rPr lang="en-US"/>
              <a:t>Methods</a:t>
            </a:r>
            <a:endParaRPr lang="en-US">
              <a:cs typeface="Segoe UI"/>
            </a:endParaRPr>
          </a:p>
          <a:p>
            <a:pPr marL="730885" lvl="1" indent="-273685"/>
            <a:r>
              <a:rPr lang="en-US"/>
              <a:t>Materials</a:t>
            </a:r>
            <a:endParaRPr lang="en-US">
              <a:cs typeface="Segoe UI"/>
            </a:endParaRPr>
          </a:p>
          <a:p>
            <a:pPr marL="730885" lvl="1" indent="-273685"/>
            <a:r>
              <a:rPr lang="en-US"/>
              <a:t>Parent and student notification processes</a:t>
            </a:r>
            <a:endParaRPr lang="en-US">
              <a:cs typeface="Segoe UI"/>
            </a:endParaRPr>
          </a:p>
          <a:p>
            <a:pPr marL="730885" lvl="1" indent="-273685"/>
            <a:r>
              <a:rPr lang="en-US"/>
              <a:t>Survey questions</a:t>
            </a:r>
            <a:endParaRPr lang="en-US">
              <a:cs typeface="Segoe UI"/>
            </a:endParaRPr>
          </a:p>
          <a:p>
            <a:pPr marL="730885" lvl="1" indent="-273685"/>
            <a:r>
              <a:rPr lang="en-US"/>
              <a:t>Data and results sharing requirements </a:t>
            </a:r>
            <a:endParaRPr lang="en-US">
              <a:cs typeface="Segoe UI"/>
            </a:endParaRPr>
          </a:p>
          <a:p>
            <a:pPr marL="730885" lvl="1" indent="-273685"/>
            <a:endParaRPr lang="en-US">
              <a:cs typeface="Segoe UI"/>
            </a:endParaRPr>
          </a:p>
        </p:txBody>
      </p:sp>
      <p:pic>
        <p:nvPicPr>
          <p:cNvPr id="4" name="Picture 3" descr="Text&#10;&#10;Description automatically generated with medium confidence">
            <a:extLst>
              <a:ext uri="{FF2B5EF4-FFF2-40B4-BE49-F238E27FC236}">
                <a16:creationId xmlns:a16="http://schemas.microsoft.com/office/drawing/2014/main" id="{A94B22F7-49F0-4D11-BFAD-7E260C48CFA5}"/>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340995" y="5682912"/>
            <a:ext cx="1989118" cy="1063861"/>
          </a:xfrm>
          <a:prstGeom prst="rect">
            <a:avLst/>
          </a:prstGeom>
        </p:spPr>
      </p:pic>
      <p:pic>
        <p:nvPicPr>
          <p:cNvPr id="2050" name="Picture 2" descr="Portside">
            <a:extLst>
              <a:ext uri="{FF2B5EF4-FFF2-40B4-BE49-F238E27FC236}">
                <a16:creationId xmlns:a16="http://schemas.microsoft.com/office/drawing/2014/main" id="{E9B6CC05-D8D0-4888-A453-10ECC379C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725" y="3779986"/>
            <a:ext cx="1806256" cy="1348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303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How are the results used? DOH</a:t>
            </a:r>
          </a:p>
        </p:txBody>
      </p:sp>
      <p:pic>
        <p:nvPicPr>
          <p:cNvPr id="7" name="Picture 7" descr="Farmer watering crops in urban garden">
            <a:extLst>
              <a:ext uri="{FF2B5EF4-FFF2-40B4-BE49-F238E27FC236}">
                <a16:creationId xmlns:a16="http://schemas.microsoft.com/office/drawing/2014/main" id="{19679FB5-25E6-1178-1736-43D461147727}"/>
              </a:ext>
            </a:extLst>
          </p:cNvPr>
          <p:cNvPicPr>
            <a:picLocks noGrp="1" noChangeAspect="1"/>
          </p:cNvPicPr>
          <p:nvPr>
            <p:ph sz="half" idx="2"/>
          </p:nvPr>
        </p:nvPicPr>
        <p:blipFill>
          <a:blip r:embed="rId3"/>
          <a:stretch>
            <a:fillRect/>
          </a:stretch>
        </p:blipFill>
        <p:spPr>
          <a:xfrm>
            <a:off x="4572000" y="3128169"/>
            <a:ext cx="3605213" cy="2403475"/>
          </a:xfrm>
        </p:spPr>
      </p:pic>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4">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pic>
        <p:nvPicPr>
          <p:cNvPr id="10" name="Picture 10" descr="Financial graphs on a dark display">
            <a:extLst>
              <a:ext uri="{FF2B5EF4-FFF2-40B4-BE49-F238E27FC236}">
                <a16:creationId xmlns:a16="http://schemas.microsoft.com/office/drawing/2014/main" id="{5E14954B-029C-DF67-29F2-CE2EE03B87CF}"/>
              </a:ext>
            </a:extLst>
          </p:cNvPr>
          <p:cNvPicPr>
            <a:picLocks noGrp="1" noChangeAspect="1"/>
          </p:cNvPicPr>
          <p:nvPr>
            <p:ph sz="half" idx="1"/>
          </p:nvPr>
        </p:nvPicPr>
        <p:blipFill>
          <a:blip r:embed="rId5"/>
          <a:stretch>
            <a:fillRect/>
          </a:stretch>
        </p:blipFill>
        <p:spPr>
          <a:xfrm>
            <a:off x="809535" y="2126897"/>
            <a:ext cx="3529191" cy="2205744"/>
          </a:xfrm>
        </p:spPr>
      </p:pic>
    </p:spTree>
    <p:extLst>
      <p:ext uri="{BB962C8B-B14F-4D97-AF65-F5344CB8AC3E}">
        <p14:creationId xmlns:p14="http://schemas.microsoft.com/office/powerpoint/2010/main" val="2280539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87" y="477888"/>
            <a:ext cx="7466988" cy="1057642"/>
          </a:xfrm>
        </p:spPr>
        <p:txBody>
          <a:bodyPr>
            <a:normAutofit/>
          </a:bodyPr>
          <a:lstStyle/>
          <a:p>
            <a:r>
              <a:rPr lang="en-US"/>
              <a:t>How are the results used? OSPI</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pPr marL="273685" indent="-273685">
              <a:buFont typeface="Arial"/>
              <a:buChar char="•"/>
            </a:pPr>
            <a:r>
              <a:rPr lang="en-US" sz="2000">
                <a:ea typeface="+mn-lt"/>
                <a:cs typeface="+mn-lt"/>
              </a:rPr>
              <a:t>Data from the survey can help raise awareness of youth thoughts, feelings and behaviors and provide insight on current health trends and concerns</a:t>
            </a:r>
            <a:endParaRPr lang="en-US" sz="2000">
              <a:cs typeface="Segoe UI"/>
            </a:endParaRPr>
          </a:p>
          <a:p>
            <a:pPr marL="273685" indent="-273685">
              <a:buFont typeface="Arial"/>
              <a:buChar char="•"/>
            </a:pPr>
            <a:r>
              <a:rPr lang="en-US" sz="2000">
                <a:ea typeface="+mn-lt"/>
                <a:cs typeface="+mn-lt"/>
              </a:rPr>
              <a:t>Results can help schools make evidence-based decisions that lead not only to positive academic outcomes but also provides information that allows schools to identify conditions that impact student learning and the overall school climate</a:t>
            </a:r>
            <a:endParaRPr lang="en-US" sz="2000">
              <a:cs typeface="Segoe UI"/>
            </a:endParaRPr>
          </a:p>
          <a:p>
            <a:pPr marL="273685" indent="-273685">
              <a:buFont typeface="Arial"/>
              <a:buChar char="•"/>
            </a:pPr>
            <a:r>
              <a:rPr lang="en-US" sz="2000">
                <a:ea typeface="+mn-lt"/>
                <a:cs typeface="+mn-lt"/>
              </a:rPr>
              <a:t>Data can also be used by schools and communities to apply for grants, and inform programming and planning</a:t>
            </a:r>
            <a:endParaRPr lang="en-US" sz="2000">
              <a:cs typeface="Segoe UI"/>
            </a:endParaRPr>
          </a:p>
          <a:p>
            <a:pPr marL="730885" lvl="1" indent="-273685">
              <a:buFont typeface="Arial"/>
              <a:buChar char="•"/>
            </a:pPr>
            <a:r>
              <a:rPr lang="en-US">
                <a:cs typeface="Segoe UI"/>
              </a:rPr>
              <a:t>LifeSkills Grant: teach youth how to cope with and manage stress and anxiety, build positive relationship and communication skills, and develop refusal skills to prevent and reduce substance use and abuse</a:t>
            </a:r>
          </a:p>
          <a:p>
            <a:pPr marL="0" indent="0">
              <a:buNone/>
            </a:pPr>
            <a:br>
              <a:rPr lang="en-US"/>
            </a:br>
            <a:endParaRPr lang="en-US"/>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Tree>
    <p:extLst>
      <p:ext uri="{BB962C8B-B14F-4D97-AF65-F5344CB8AC3E}">
        <p14:creationId xmlns:p14="http://schemas.microsoft.com/office/powerpoint/2010/main" val="2578931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How are the results used? HCA</a:t>
            </a:r>
          </a:p>
        </p:txBody>
      </p:sp>
      <p:pic>
        <p:nvPicPr>
          <p:cNvPr id="5" name="Picture 4" descr="Text&#10;&#10;Description automatically generated with medium confidence">
            <a:extLst>
              <a:ext uri="{FF2B5EF4-FFF2-40B4-BE49-F238E27FC236}">
                <a16:creationId xmlns:a16="http://schemas.microsoft.com/office/drawing/2014/main" id="{BF151E8D-7DF2-4C18-991D-5C5C29543821}"/>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291757" y="5617029"/>
            <a:ext cx="1989118" cy="1063861"/>
          </a:xfrm>
          <a:prstGeom prst="rect">
            <a:avLst/>
          </a:prstGeom>
        </p:spPr>
      </p:pic>
      <p:sp>
        <p:nvSpPr>
          <p:cNvPr id="4" name="Content Placeholder 2">
            <a:extLst>
              <a:ext uri="{FF2B5EF4-FFF2-40B4-BE49-F238E27FC236}">
                <a16:creationId xmlns:a16="http://schemas.microsoft.com/office/drawing/2014/main" id="{2BDDAC51-7075-B455-243F-0174518BCFAB}"/>
              </a:ext>
            </a:extLst>
          </p:cNvPr>
          <p:cNvSpPr>
            <a:spLocks noGrp="1"/>
          </p:cNvSpPr>
          <p:nvPr>
            <p:ph idx="1"/>
          </p:nvPr>
        </p:nvSpPr>
        <p:spPr>
          <a:xfrm>
            <a:off x="813887" y="1825630"/>
            <a:ext cx="7290585" cy="3978404"/>
          </a:xfrm>
        </p:spPr>
        <p:txBody>
          <a:bodyPr vert="horz" lIns="91440" tIns="45720" rIns="91440" bIns="45720" rtlCol="0" anchor="t">
            <a:normAutofit/>
          </a:bodyPr>
          <a:lstStyle/>
          <a:p>
            <a:pPr marL="273685" indent="-273685"/>
            <a:r>
              <a:rPr lang="en-US" sz="2000">
                <a:cs typeface="Segoe UI"/>
              </a:rPr>
              <a:t>Prioritizing funding for areas with highest need</a:t>
            </a:r>
          </a:p>
          <a:p>
            <a:pPr marL="273685" indent="-273685"/>
            <a:r>
              <a:rPr lang="en-US" sz="2000">
                <a:cs typeface="Segoe UI"/>
              </a:rPr>
              <a:t>Evaluating outcomes over time</a:t>
            </a:r>
          </a:p>
          <a:p>
            <a:pPr marL="273685" indent="-273685"/>
            <a:r>
              <a:rPr lang="en-US" sz="2000">
                <a:cs typeface="Segoe UI"/>
                <a:hlinkClick r:id="rId4"/>
              </a:rPr>
              <a:t>Substance Use Disorder Prevention and Mental Health Promotion Interagency State Strategic Plan</a:t>
            </a:r>
            <a:endParaRPr lang="en-US" sz="2000">
              <a:cs typeface="Segoe UI"/>
            </a:endParaRPr>
          </a:p>
          <a:p>
            <a:pPr marL="273685" indent="-273685"/>
            <a:r>
              <a:rPr lang="en-US" sz="2000">
                <a:cs typeface="Segoe UI"/>
                <a:hlinkClick r:id="rId5"/>
              </a:rPr>
              <a:t>Community-Based Organization (CBO)</a:t>
            </a:r>
            <a:r>
              <a:rPr lang="en-US" sz="2000">
                <a:cs typeface="Segoe UI"/>
              </a:rPr>
              <a:t> grants for substance use disorder prevention and mental health promotion/suicide prevention</a:t>
            </a:r>
          </a:p>
          <a:p>
            <a:pPr marL="273685" lvl="0" indent="-273685"/>
            <a:r>
              <a:rPr lang="en-US" sz="2000">
                <a:hlinkClick r:id="rId6"/>
              </a:rPr>
              <a:t>Community Prevention and Wellness Initiative (CPWI)</a:t>
            </a:r>
            <a:r>
              <a:rPr lang="en-US" sz="2000"/>
              <a:t> in nearly 100 communities</a:t>
            </a:r>
            <a:endParaRPr lang="en-US" sz="2000">
              <a:cs typeface="Segoe UI"/>
            </a:endParaRPr>
          </a:p>
          <a:p>
            <a:pPr marL="273685" indent="-273685"/>
            <a:r>
              <a:rPr lang="en-US" sz="2000">
                <a:cs typeface="Segoe UI"/>
              </a:rPr>
              <a:t>Leveraging additional funding and resources</a:t>
            </a:r>
          </a:p>
        </p:txBody>
      </p:sp>
    </p:spTree>
    <p:extLst>
      <p:ext uri="{BB962C8B-B14F-4D97-AF65-F5344CB8AC3E}">
        <p14:creationId xmlns:p14="http://schemas.microsoft.com/office/powerpoint/2010/main" val="1511383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D0A2E78-F4E7-3131-5170-A45028FF0832}"/>
              </a:ext>
            </a:extLst>
          </p:cNvPr>
          <p:cNvPicPr>
            <a:picLocks noGrp="1" noChangeAspect="1"/>
          </p:cNvPicPr>
          <p:nvPr>
            <p:ph idx="1"/>
          </p:nvPr>
        </p:nvPicPr>
        <p:blipFill>
          <a:blip r:embed="rId3"/>
          <a:stretch>
            <a:fillRect/>
          </a:stretch>
        </p:blipFill>
        <p:spPr>
          <a:xfrm>
            <a:off x="164899" y="1220529"/>
            <a:ext cx="8978135" cy="4868119"/>
          </a:xfrm>
        </p:spPr>
      </p:pic>
      <p:sp>
        <p:nvSpPr>
          <p:cNvPr id="14" name="Title 13">
            <a:extLst>
              <a:ext uri="{FF2B5EF4-FFF2-40B4-BE49-F238E27FC236}">
                <a16:creationId xmlns:a16="http://schemas.microsoft.com/office/drawing/2014/main" id="{46D2162A-EAEE-101E-F5E4-5600E6930A6A}"/>
              </a:ext>
            </a:extLst>
          </p:cNvPr>
          <p:cNvSpPr>
            <a:spLocks noGrp="1"/>
          </p:cNvSpPr>
          <p:nvPr>
            <p:ph type="title"/>
          </p:nvPr>
        </p:nvSpPr>
        <p:spPr>
          <a:xfrm>
            <a:off x="628650" y="163843"/>
            <a:ext cx="7886700" cy="1325563"/>
          </a:xfrm>
        </p:spPr>
        <p:txBody>
          <a:bodyPr/>
          <a:lstStyle/>
          <a:p>
            <a:r>
              <a:rPr lang="en-US">
                <a:solidFill>
                  <a:srgbClr val="4472C4"/>
                </a:solidFill>
                <a:latin typeface="Segoe UI Semibold"/>
                <a:cs typeface="Segoe UI Semibold"/>
              </a:rPr>
              <a:t>New AskHYS.net - coming April 12th</a:t>
            </a:r>
          </a:p>
        </p:txBody>
      </p:sp>
      <p:pic>
        <p:nvPicPr>
          <p:cNvPr id="3" name="Picture 5">
            <a:extLst>
              <a:ext uri="{FF2B5EF4-FFF2-40B4-BE49-F238E27FC236}">
                <a16:creationId xmlns:a16="http://schemas.microsoft.com/office/drawing/2014/main" id="{542FD924-247B-B4D9-03CA-46D602F1D491}"/>
              </a:ext>
            </a:extLst>
          </p:cNvPr>
          <p:cNvPicPr>
            <a:picLocks noChangeAspect="1"/>
          </p:cNvPicPr>
          <p:nvPr/>
        </p:nvPicPr>
        <p:blipFill>
          <a:blip r:embed="rId4"/>
          <a:stretch>
            <a:fillRect/>
          </a:stretch>
        </p:blipFill>
        <p:spPr>
          <a:xfrm>
            <a:off x="5808656" y="2971632"/>
            <a:ext cx="3247458" cy="727313"/>
          </a:xfrm>
          <a:prstGeom prst="rect">
            <a:avLst/>
          </a:prstGeom>
        </p:spPr>
      </p:pic>
    </p:spTree>
    <p:extLst>
      <p:ext uri="{BB962C8B-B14F-4D97-AF65-F5344CB8AC3E}">
        <p14:creationId xmlns:p14="http://schemas.microsoft.com/office/powerpoint/2010/main" val="114542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E8DF943-388C-A772-D188-D762FF440751}"/>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HYS 2023 Information page</a:t>
            </a:r>
            <a:endParaRPr lang="en-US" sz="3300">
              <a:latin typeface="Segoe UI Semibold"/>
              <a:cs typeface="Segoe UI Semibold"/>
            </a:endParaRPr>
          </a:p>
        </p:txBody>
      </p:sp>
      <p:pic>
        <p:nvPicPr>
          <p:cNvPr id="2" name="Picture 4">
            <a:extLst>
              <a:ext uri="{FF2B5EF4-FFF2-40B4-BE49-F238E27FC236}">
                <a16:creationId xmlns:a16="http://schemas.microsoft.com/office/drawing/2014/main" id="{DCA53003-57A3-1E9B-2901-D47FA68025D9}"/>
              </a:ext>
            </a:extLst>
          </p:cNvPr>
          <p:cNvPicPr>
            <a:picLocks noChangeAspect="1"/>
          </p:cNvPicPr>
          <p:nvPr/>
        </p:nvPicPr>
        <p:blipFill>
          <a:blip r:embed="rId3"/>
          <a:stretch>
            <a:fillRect/>
          </a:stretch>
        </p:blipFill>
        <p:spPr>
          <a:xfrm>
            <a:off x="605016" y="1086719"/>
            <a:ext cx="7753494" cy="5664276"/>
          </a:xfrm>
          <a:prstGeom prst="rect">
            <a:avLst/>
          </a:prstGeom>
        </p:spPr>
      </p:pic>
      <p:pic>
        <p:nvPicPr>
          <p:cNvPr id="12" name="Picture 12">
            <a:extLst>
              <a:ext uri="{FF2B5EF4-FFF2-40B4-BE49-F238E27FC236}">
                <a16:creationId xmlns:a16="http://schemas.microsoft.com/office/drawing/2014/main" id="{B330F511-E0C5-C686-6487-7A1B903FA619}"/>
              </a:ext>
            </a:extLst>
          </p:cNvPr>
          <p:cNvPicPr>
            <a:picLocks noChangeAspect="1"/>
          </p:cNvPicPr>
          <p:nvPr/>
        </p:nvPicPr>
        <p:blipFill>
          <a:blip r:embed="rId4"/>
          <a:stretch>
            <a:fillRect/>
          </a:stretch>
        </p:blipFill>
        <p:spPr>
          <a:xfrm>
            <a:off x="1971460" y="2669523"/>
            <a:ext cx="4444808" cy="822843"/>
          </a:xfrm>
          <a:prstGeom prst="rect">
            <a:avLst/>
          </a:prstGeom>
        </p:spPr>
      </p:pic>
      <p:pic>
        <p:nvPicPr>
          <p:cNvPr id="13" name="Picture 13">
            <a:extLst>
              <a:ext uri="{FF2B5EF4-FFF2-40B4-BE49-F238E27FC236}">
                <a16:creationId xmlns:a16="http://schemas.microsoft.com/office/drawing/2014/main" id="{AD0D8444-A27C-13A1-57DB-FAAFABFF8C37}"/>
              </a:ext>
            </a:extLst>
          </p:cNvPr>
          <p:cNvPicPr>
            <a:picLocks noChangeAspect="1"/>
          </p:cNvPicPr>
          <p:nvPr/>
        </p:nvPicPr>
        <p:blipFill>
          <a:blip r:embed="rId5"/>
          <a:stretch>
            <a:fillRect/>
          </a:stretch>
        </p:blipFill>
        <p:spPr>
          <a:xfrm>
            <a:off x="1971460" y="3921225"/>
            <a:ext cx="4401839" cy="983573"/>
          </a:xfrm>
          <a:prstGeom prst="rect">
            <a:avLst/>
          </a:prstGeom>
        </p:spPr>
      </p:pic>
      <p:pic>
        <p:nvPicPr>
          <p:cNvPr id="5" name="Picture 5">
            <a:extLst>
              <a:ext uri="{FF2B5EF4-FFF2-40B4-BE49-F238E27FC236}">
                <a16:creationId xmlns:a16="http://schemas.microsoft.com/office/drawing/2014/main" id="{5575FFF8-06EA-61D4-E52E-1B83AB229019}"/>
              </a:ext>
            </a:extLst>
          </p:cNvPr>
          <p:cNvPicPr>
            <a:picLocks noChangeAspect="1"/>
          </p:cNvPicPr>
          <p:nvPr/>
        </p:nvPicPr>
        <p:blipFill>
          <a:blip r:embed="rId6"/>
          <a:stretch>
            <a:fillRect/>
          </a:stretch>
        </p:blipFill>
        <p:spPr>
          <a:xfrm>
            <a:off x="1309724" y="3430921"/>
            <a:ext cx="4479184" cy="528984"/>
          </a:xfrm>
          <a:prstGeom prst="rect">
            <a:avLst/>
          </a:prstGeom>
        </p:spPr>
      </p:pic>
      <p:pic>
        <p:nvPicPr>
          <p:cNvPr id="14" name="Picture 14">
            <a:extLst>
              <a:ext uri="{FF2B5EF4-FFF2-40B4-BE49-F238E27FC236}">
                <a16:creationId xmlns:a16="http://schemas.microsoft.com/office/drawing/2014/main" id="{D8742536-8E6D-B6AA-94F6-33D43E7A0A28}"/>
              </a:ext>
            </a:extLst>
          </p:cNvPr>
          <p:cNvPicPr>
            <a:picLocks noChangeAspect="1"/>
          </p:cNvPicPr>
          <p:nvPr/>
        </p:nvPicPr>
        <p:blipFill>
          <a:blip r:embed="rId7"/>
          <a:stretch>
            <a:fillRect/>
          </a:stretch>
        </p:blipFill>
        <p:spPr>
          <a:xfrm>
            <a:off x="1971460" y="5291306"/>
            <a:ext cx="4582313" cy="804418"/>
          </a:xfrm>
          <a:prstGeom prst="rect">
            <a:avLst/>
          </a:prstGeom>
        </p:spPr>
      </p:pic>
      <p:sp>
        <p:nvSpPr>
          <p:cNvPr id="15" name="Rectangle 14">
            <a:extLst>
              <a:ext uri="{FF2B5EF4-FFF2-40B4-BE49-F238E27FC236}">
                <a16:creationId xmlns:a16="http://schemas.microsoft.com/office/drawing/2014/main" id="{1939EB54-7106-B68C-E1C5-4CB94AD26629}"/>
              </a:ext>
            </a:extLst>
          </p:cNvPr>
          <p:cNvSpPr/>
          <p:nvPr/>
        </p:nvSpPr>
        <p:spPr>
          <a:xfrm>
            <a:off x="421106" y="6118916"/>
            <a:ext cx="5319676" cy="739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90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BEF89348-79A3-5E32-00AD-2490D8136B80}"/>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HYS 2023 Information page</a:t>
            </a:r>
            <a:endParaRPr lang="en-US" sz="3300">
              <a:latin typeface="Segoe UI Semibold"/>
              <a:cs typeface="Segoe UI Semibold"/>
            </a:endParaRPr>
          </a:p>
        </p:txBody>
      </p:sp>
      <p:pic>
        <p:nvPicPr>
          <p:cNvPr id="3" name="Picture 5">
            <a:extLst>
              <a:ext uri="{FF2B5EF4-FFF2-40B4-BE49-F238E27FC236}">
                <a16:creationId xmlns:a16="http://schemas.microsoft.com/office/drawing/2014/main" id="{33817B8E-5CCD-EF97-0ADB-D10F50C2228A}"/>
              </a:ext>
            </a:extLst>
          </p:cNvPr>
          <p:cNvPicPr>
            <a:picLocks noChangeAspect="1"/>
          </p:cNvPicPr>
          <p:nvPr/>
        </p:nvPicPr>
        <p:blipFill>
          <a:blip r:embed="rId3"/>
          <a:stretch>
            <a:fillRect/>
          </a:stretch>
        </p:blipFill>
        <p:spPr>
          <a:xfrm>
            <a:off x="350729" y="2229135"/>
            <a:ext cx="8797447" cy="3046907"/>
          </a:xfrm>
          <a:prstGeom prst="rect">
            <a:avLst/>
          </a:prstGeom>
        </p:spPr>
      </p:pic>
    </p:spTree>
    <p:extLst>
      <p:ext uri="{BB962C8B-B14F-4D97-AF65-F5344CB8AC3E}">
        <p14:creationId xmlns:p14="http://schemas.microsoft.com/office/powerpoint/2010/main" val="3871396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BEF89348-79A3-5E32-00AD-2490D8136B80}"/>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HYS 2023 Information page</a:t>
            </a:r>
            <a:endParaRPr lang="en-US" sz="3300">
              <a:latin typeface="Segoe UI Semibold"/>
              <a:cs typeface="Segoe UI Semibold"/>
            </a:endParaRPr>
          </a:p>
        </p:txBody>
      </p:sp>
      <p:pic>
        <p:nvPicPr>
          <p:cNvPr id="3" name="Picture 5">
            <a:extLst>
              <a:ext uri="{FF2B5EF4-FFF2-40B4-BE49-F238E27FC236}">
                <a16:creationId xmlns:a16="http://schemas.microsoft.com/office/drawing/2014/main" id="{1651BD93-E49D-2019-6F73-9308F4CFEA7C}"/>
              </a:ext>
            </a:extLst>
          </p:cNvPr>
          <p:cNvPicPr>
            <a:picLocks noChangeAspect="1"/>
          </p:cNvPicPr>
          <p:nvPr/>
        </p:nvPicPr>
        <p:blipFill>
          <a:blip r:embed="rId3"/>
          <a:stretch>
            <a:fillRect/>
          </a:stretch>
        </p:blipFill>
        <p:spPr>
          <a:xfrm>
            <a:off x="361168" y="1165498"/>
            <a:ext cx="7064678" cy="5696099"/>
          </a:xfrm>
          <a:prstGeom prst="rect">
            <a:avLst/>
          </a:prstGeom>
        </p:spPr>
      </p:pic>
    </p:spTree>
    <p:extLst>
      <p:ext uri="{BB962C8B-B14F-4D97-AF65-F5344CB8AC3E}">
        <p14:creationId xmlns:p14="http://schemas.microsoft.com/office/powerpoint/2010/main" val="982310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EE7964AA-ACDD-F935-3AB6-00B73A1A7394}"/>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HYS 2023 Information page</a:t>
            </a:r>
            <a:endParaRPr lang="en-US" sz="3300">
              <a:latin typeface="Segoe UI Semibold"/>
              <a:cs typeface="Segoe UI Semibold"/>
            </a:endParaRPr>
          </a:p>
        </p:txBody>
      </p:sp>
      <p:pic>
        <p:nvPicPr>
          <p:cNvPr id="2" name="Picture 2">
            <a:extLst>
              <a:ext uri="{FF2B5EF4-FFF2-40B4-BE49-F238E27FC236}">
                <a16:creationId xmlns:a16="http://schemas.microsoft.com/office/drawing/2014/main" id="{D45AAE4B-1850-F73D-8FFE-E717D19739F7}"/>
              </a:ext>
            </a:extLst>
          </p:cNvPr>
          <p:cNvPicPr>
            <a:picLocks noChangeAspect="1"/>
          </p:cNvPicPr>
          <p:nvPr/>
        </p:nvPicPr>
        <p:blipFill>
          <a:blip r:embed="rId3"/>
          <a:stretch>
            <a:fillRect/>
          </a:stretch>
        </p:blipFill>
        <p:spPr>
          <a:xfrm>
            <a:off x="369252" y="1303210"/>
            <a:ext cx="7848025" cy="4564572"/>
          </a:xfrm>
          <a:prstGeom prst="rect">
            <a:avLst/>
          </a:prstGeom>
        </p:spPr>
      </p:pic>
    </p:spTree>
    <p:extLst>
      <p:ext uri="{BB962C8B-B14F-4D97-AF65-F5344CB8AC3E}">
        <p14:creationId xmlns:p14="http://schemas.microsoft.com/office/powerpoint/2010/main" val="2075261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5391C2C5-52EC-7B8A-AC74-FD8553BED3C7}"/>
              </a:ext>
            </a:extLst>
          </p:cNvPr>
          <p:cNvPicPr>
            <a:picLocks noChangeAspect="1"/>
          </p:cNvPicPr>
          <p:nvPr/>
        </p:nvPicPr>
        <p:blipFill>
          <a:blip r:embed="rId3"/>
          <a:stretch>
            <a:fillRect/>
          </a:stretch>
        </p:blipFill>
        <p:spPr>
          <a:xfrm>
            <a:off x="605017" y="983012"/>
            <a:ext cx="8011312" cy="5261517"/>
          </a:xfrm>
          <a:prstGeom prst="rect">
            <a:avLst/>
          </a:prstGeom>
        </p:spPr>
      </p:pic>
      <p:sp>
        <p:nvSpPr>
          <p:cNvPr id="3" name="Title 13">
            <a:extLst>
              <a:ext uri="{FF2B5EF4-FFF2-40B4-BE49-F238E27FC236}">
                <a16:creationId xmlns:a16="http://schemas.microsoft.com/office/drawing/2014/main" id="{2E8DF943-388C-A772-D188-D762FF440751}"/>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HYS 2023 Information page</a:t>
            </a:r>
            <a:endParaRPr lang="en-US" sz="3300">
              <a:latin typeface="Segoe UI Semibold"/>
              <a:cs typeface="Segoe UI Semibold"/>
            </a:endParaRPr>
          </a:p>
        </p:txBody>
      </p:sp>
      <p:pic>
        <p:nvPicPr>
          <p:cNvPr id="12" name="Picture 12">
            <a:extLst>
              <a:ext uri="{FF2B5EF4-FFF2-40B4-BE49-F238E27FC236}">
                <a16:creationId xmlns:a16="http://schemas.microsoft.com/office/drawing/2014/main" id="{B330F511-E0C5-C686-6487-7A1B903FA619}"/>
              </a:ext>
            </a:extLst>
          </p:cNvPr>
          <p:cNvPicPr>
            <a:picLocks noChangeAspect="1"/>
          </p:cNvPicPr>
          <p:nvPr/>
        </p:nvPicPr>
        <p:blipFill>
          <a:blip r:embed="rId4"/>
          <a:stretch>
            <a:fillRect/>
          </a:stretch>
        </p:blipFill>
        <p:spPr>
          <a:xfrm>
            <a:off x="1971460" y="2669523"/>
            <a:ext cx="4444808" cy="822843"/>
          </a:xfrm>
          <a:prstGeom prst="rect">
            <a:avLst/>
          </a:prstGeom>
        </p:spPr>
      </p:pic>
      <p:pic>
        <p:nvPicPr>
          <p:cNvPr id="13" name="Picture 13">
            <a:extLst>
              <a:ext uri="{FF2B5EF4-FFF2-40B4-BE49-F238E27FC236}">
                <a16:creationId xmlns:a16="http://schemas.microsoft.com/office/drawing/2014/main" id="{AD0D8444-A27C-13A1-57DB-FAAFABFF8C37}"/>
              </a:ext>
            </a:extLst>
          </p:cNvPr>
          <p:cNvPicPr>
            <a:picLocks noChangeAspect="1"/>
          </p:cNvPicPr>
          <p:nvPr/>
        </p:nvPicPr>
        <p:blipFill>
          <a:blip r:embed="rId5"/>
          <a:stretch>
            <a:fillRect/>
          </a:stretch>
        </p:blipFill>
        <p:spPr>
          <a:xfrm>
            <a:off x="1971460" y="3921225"/>
            <a:ext cx="4401839" cy="983573"/>
          </a:xfrm>
          <a:prstGeom prst="rect">
            <a:avLst/>
          </a:prstGeom>
        </p:spPr>
      </p:pic>
      <p:pic>
        <p:nvPicPr>
          <p:cNvPr id="5" name="Picture 5">
            <a:extLst>
              <a:ext uri="{FF2B5EF4-FFF2-40B4-BE49-F238E27FC236}">
                <a16:creationId xmlns:a16="http://schemas.microsoft.com/office/drawing/2014/main" id="{5575FFF8-06EA-61D4-E52E-1B83AB229019}"/>
              </a:ext>
            </a:extLst>
          </p:cNvPr>
          <p:cNvPicPr>
            <a:picLocks noChangeAspect="1"/>
          </p:cNvPicPr>
          <p:nvPr/>
        </p:nvPicPr>
        <p:blipFill>
          <a:blip r:embed="rId6"/>
          <a:stretch>
            <a:fillRect/>
          </a:stretch>
        </p:blipFill>
        <p:spPr>
          <a:xfrm>
            <a:off x="7368483" y="1617589"/>
            <a:ext cx="904088" cy="443045"/>
          </a:xfrm>
          <a:prstGeom prst="rect">
            <a:avLst/>
          </a:prstGeom>
        </p:spPr>
      </p:pic>
      <p:pic>
        <p:nvPicPr>
          <p:cNvPr id="14" name="Picture 14">
            <a:extLst>
              <a:ext uri="{FF2B5EF4-FFF2-40B4-BE49-F238E27FC236}">
                <a16:creationId xmlns:a16="http://schemas.microsoft.com/office/drawing/2014/main" id="{D8742536-8E6D-B6AA-94F6-33D43E7A0A28}"/>
              </a:ext>
            </a:extLst>
          </p:cNvPr>
          <p:cNvPicPr>
            <a:picLocks noChangeAspect="1"/>
          </p:cNvPicPr>
          <p:nvPr/>
        </p:nvPicPr>
        <p:blipFill>
          <a:blip r:embed="rId7"/>
          <a:stretch>
            <a:fillRect/>
          </a:stretch>
        </p:blipFill>
        <p:spPr>
          <a:xfrm>
            <a:off x="1971460" y="5291306"/>
            <a:ext cx="4582313" cy="804418"/>
          </a:xfrm>
          <a:prstGeom prst="rect">
            <a:avLst/>
          </a:prstGeom>
        </p:spPr>
      </p:pic>
      <p:sp>
        <p:nvSpPr>
          <p:cNvPr id="15" name="Rectangle 14">
            <a:extLst>
              <a:ext uri="{FF2B5EF4-FFF2-40B4-BE49-F238E27FC236}">
                <a16:creationId xmlns:a16="http://schemas.microsoft.com/office/drawing/2014/main" id="{1939EB54-7106-B68C-E1C5-4CB94AD26629}"/>
              </a:ext>
            </a:extLst>
          </p:cNvPr>
          <p:cNvSpPr/>
          <p:nvPr/>
        </p:nvSpPr>
        <p:spPr>
          <a:xfrm>
            <a:off x="421106" y="6118916"/>
            <a:ext cx="5319676" cy="739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273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E8DF943-388C-A772-D188-D762FF440751}"/>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Login page</a:t>
            </a:r>
            <a:endParaRPr lang="en-US" sz="3300">
              <a:latin typeface="Segoe UI Semibold"/>
              <a:cs typeface="Segoe UI Semibold"/>
            </a:endParaRPr>
          </a:p>
        </p:txBody>
      </p:sp>
      <p:pic>
        <p:nvPicPr>
          <p:cNvPr id="5" name="Picture 5">
            <a:extLst>
              <a:ext uri="{FF2B5EF4-FFF2-40B4-BE49-F238E27FC236}">
                <a16:creationId xmlns:a16="http://schemas.microsoft.com/office/drawing/2014/main" id="{5575FFF8-06EA-61D4-E52E-1B83AB229019}"/>
              </a:ext>
            </a:extLst>
          </p:cNvPr>
          <p:cNvPicPr>
            <a:picLocks noChangeAspect="1"/>
          </p:cNvPicPr>
          <p:nvPr/>
        </p:nvPicPr>
        <p:blipFill>
          <a:blip r:embed="rId3"/>
          <a:stretch>
            <a:fillRect/>
          </a:stretch>
        </p:blipFill>
        <p:spPr>
          <a:xfrm>
            <a:off x="1369882" y="3430921"/>
            <a:ext cx="4479184" cy="528984"/>
          </a:xfrm>
          <a:prstGeom prst="rect">
            <a:avLst/>
          </a:prstGeom>
        </p:spPr>
      </p:pic>
      <p:sp>
        <p:nvSpPr>
          <p:cNvPr id="15" name="Rectangle 14">
            <a:extLst>
              <a:ext uri="{FF2B5EF4-FFF2-40B4-BE49-F238E27FC236}">
                <a16:creationId xmlns:a16="http://schemas.microsoft.com/office/drawing/2014/main" id="{1939EB54-7106-B68C-E1C5-4CB94AD26629}"/>
              </a:ext>
            </a:extLst>
          </p:cNvPr>
          <p:cNvSpPr/>
          <p:nvPr/>
        </p:nvSpPr>
        <p:spPr>
          <a:xfrm>
            <a:off x="421106" y="6118916"/>
            <a:ext cx="5319676" cy="739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a:extLst>
              <a:ext uri="{FF2B5EF4-FFF2-40B4-BE49-F238E27FC236}">
                <a16:creationId xmlns:a16="http://schemas.microsoft.com/office/drawing/2014/main" id="{A3B7AD2C-F160-CC86-3AF9-3E50AB29820A}"/>
              </a:ext>
            </a:extLst>
          </p:cNvPr>
          <p:cNvPicPr>
            <a:picLocks noChangeAspect="1"/>
          </p:cNvPicPr>
          <p:nvPr/>
        </p:nvPicPr>
        <p:blipFill>
          <a:blip r:embed="rId4"/>
          <a:stretch>
            <a:fillRect/>
          </a:stretch>
        </p:blipFill>
        <p:spPr>
          <a:xfrm>
            <a:off x="562047" y="1018066"/>
            <a:ext cx="8183192" cy="5672671"/>
          </a:xfrm>
          <a:prstGeom prst="rect">
            <a:avLst/>
          </a:prstGeom>
        </p:spPr>
      </p:pic>
      <p:sp>
        <p:nvSpPr>
          <p:cNvPr id="7" name="Rectangle 6">
            <a:extLst>
              <a:ext uri="{FF2B5EF4-FFF2-40B4-BE49-F238E27FC236}">
                <a16:creationId xmlns:a16="http://schemas.microsoft.com/office/drawing/2014/main" id="{2CA9849C-E265-C6C4-EAB1-455A49D24EEE}"/>
              </a:ext>
            </a:extLst>
          </p:cNvPr>
          <p:cNvSpPr/>
          <p:nvPr/>
        </p:nvSpPr>
        <p:spPr>
          <a:xfrm>
            <a:off x="719605" y="3383736"/>
            <a:ext cx="1985210" cy="163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719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2F9D023D-E24E-AFA8-B611-28337E27ADD5}"/>
              </a:ext>
            </a:extLst>
          </p:cNvPr>
          <p:cNvPicPr>
            <a:picLocks noChangeAspect="1"/>
          </p:cNvPicPr>
          <p:nvPr/>
        </p:nvPicPr>
        <p:blipFill>
          <a:blip r:embed="rId3"/>
          <a:stretch>
            <a:fillRect/>
          </a:stretch>
        </p:blipFill>
        <p:spPr>
          <a:xfrm>
            <a:off x="605016" y="1086719"/>
            <a:ext cx="7753494" cy="5664276"/>
          </a:xfrm>
          <a:prstGeom prst="rect">
            <a:avLst/>
          </a:prstGeom>
        </p:spPr>
      </p:pic>
      <p:sp>
        <p:nvSpPr>
          <p:cNvPr id="3" name="Title 13">
            <a:extLst>
              <a:ext uri="{FF2B5EF4-FFF2-40B4-BE49-F238E27FC236}">
                <a16:creationId xmlns:a16="http://schemas.microsoft.com/office/drawing/2014/main" id="{2E8DF943-388C-A772-D188-D762FF440751}"/>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HYS 2023 Information page</a:t>
            </a:r>
            <a:endParaRPr lang="en-US" sz="3300">
              <a:latin typeface="Segoe UI Semibold"/>
              <a:cs typeface="Segoe UI Semibold"/>
            </a:endParaRPr>
          </a:p>
        </p:txBody>
      </p:sp>
      <p:pic>
        <p:nvPicPr>
          <p:cNvPr id="12" name="Picture 12">
            <a:extLst>
              <a:ext uri="{FF2B5EF4-FFF2-40B4-BE49-F238E27FC236}">
                <a16:creationId xmlns:a16="http://schemas.microsoft.com/office/drawing/2014/main" id="{B330F511-E0C5-C686-6487-7A1B903FA619}"/>
              </a:ext>
            </a:extLst>
          </p:cNvPr>
          <p:cNvPicPr>
            <a:picLocks noChangeAspect="1"/>
          </p:cNvPicPr>
          <p:nvPr/>
        </p:nvPicPr>
        <p:blipFill>
          <a:blip r:embed="rId4"/>
          <a:stretch>
            <a:fillRect/>
          </a:stretch>
        </p:blipFill>
        <p:spPr>
          <a:xfrm>
            <a:off x="1971460" y="2669523"/>
            <a:ext cx="4444808" cy="822843"/>
          </a:xfrm>
          <a:prstGeom prst="rect">
            <a:avLst/>
          </a:prstGeom>
        </p:spPr>
      </p:pic>
      <p:pic>
        <p:nvPicPr>
          <p:cNvPr id="13" name="Picture 13">
            <a:extLst>
              <a:ext uri="{FF2B5EF4-FFF2-40B4-BE49-F238E27FC236}">
                <a16:creationId xmlns:a16="http://schemas.microsoft.com/office/drawing/2014/main" id="{AD0D8444-A27C-13A1-57DB-FAAFABFF8C37}"/>
              </a:ext>
            </a:extLst>
          </p:cNvPr>
          <p:cNvPicPr>
            <a:picLocks noChangeAspect="1"/>
          </p:cNvPicPr>
          <p:nvPr/>
        </p:nvPicPr>
        <p:blipFill>
          <a:blip r:embed="rId5"/>
          <a:stretch>
            <a:fillRect/>
          </a:stretch>
        </p:blipFill>
        <p:spPr>
          <a:xfrm>
            <a:off x="1971460" y="3921225"/>
            <a:ext cx="4401839" cy="983573"/>
          </a:xfrm>
          <a:prstGeom prst="rect">
            <a:avLst/>
          </a:prstGeom>
        </p:spPr>
      </p:pic>
      <p:pic>
        <p:nvPicPr>
          <p:cNvPr id="5" name="Picture 5">
            <a:extLst>
              <a:ext uri="{FF2B5EF4-FFF2-40B4-BE49-F238E27FC236}">
                <a16:creationId xmlns:a16="http://schemas.microsoft.com/office/drawing/2014/main" id="{5575FFF8-06EA-61D4-E52E-1B83AB229019}"/>
              </a:ext>
            </a:extLst>
          </p:cNvPr>
          <p:cNvPicPr>
            <a:picLocks noChangeAspect="1"/>
          </p:cNvPicPr>
          <p:nvPr/>
        </p:nvPicPr>
        <p:blipFill>
          <a:blip r:embed="rId6"/>
          <a:stretch>
            <a:fillRect/>
          </a:stretch>
        </p:blipFill>
        <p:spPr>
          <a:xfrm>
            <a:off x="1679265" y="3370763"/>
            <a:ext cx="3963546" cy="632111"/>
          </a:xfrm>
          <a:prstGeom prst="rect">
            <a:avLst/>
          </a:prstGeom>
        </p:spPr>
      </p:pic>
      <p:pic>
        <p:nvPicPr>
          <p:cNvPr id="14" name="Picture 14">
            <a:extLst>
              <a:ext uri="{FF2B5EF4-FFF2-40B4-BE49-F238E27FC236}">
                <a16:creationId xmlns:a16="http://schemas.microsoft.com/office/drawing/2014/main" id="{D8742536-8E6D-B6AA-94F6-33D43E7A0A28}"/>
              </a:ext>
            </a:extLst>
          </p:cNvPr>
          <p:cNvPicPr>
            <a:picLocks noChangeAspect="1"/>
          </p:cNvPicPr>
          <p:nvPr/>
        </p:nvPicPr>
        <p:blipFill>
          <a:blip r:embed="rId7"/>
          <a:stretch>
            <a:fillRect/>
          </a:stretch>
        </p:blipFill>
        <p:spPr>
          <a:xfrm>
            <a:off x="1971460" y="5291306"/>
            <a:ext cx="4582313" cy="804418"/>
          </a:xfrm>
          <a:prstGeom prst="rect">
            <a:avLst/>
          </a:prstGeom>
        </p:spPr>
      </p:pic>
      <p:sp>
        <p:nvSpPr>
          <p:cNvPr id="15" name="Rectangle 14">
            <a:extLst>
              <a:ext uri="{FF2B5EF4-FFF2-40B4-BE49-F238E27FC236}">
                <a16:creationId xmlns:a16="http://schemas.microsoft.com/office/drawing/2014/main" id="{1939EB54-7106-B68C-E1C5-4CB94AD26629}"/>
              </a:ext>
            </a:extLst>
          </p:cNvPr>
          <p:cNvSpPr/>
          <p:nvPr/>
        </p:nvSpPr>
        <p:spPr>
          <a:xfrm>
            <a:off x="421106" y="6118916"/>
            <a:ext cx="5319676" cy="739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a:extLst>
              <a:ext uri="{FF2B5EF4-FFF2-40B4-BE49-F238E27FC236}">
                <a16:creationId xmlns:a16="http://schemas.microsoft.com/office/drawing/2014/main" id="{3B6FE1CF-5975-EEAC-6C76-0D6A551109DD}"/>
              </a:ext>
            </a:extLst>
          </p:cNvPr>
          <p:cNvPicPr>
            <a:picLocks noChangeAspect="1"/>
          </p:cNvPicPr>
          <p:nvPr/>
        </p:nvPicPr>
        <p:blipFill>
          <a:blip r:embed="rId8"/>
          <a:stretch>
            <a:fillRect/>
          </a:stretch>
        </p:blipFill>
        <p:spPr>
          <a:xfrm>
            <a:off x="3098490" y="1726853"/>
            <a:ext cx="1477448" cy="1264389"/>
          </a:xfrm>
          <a:prstGeom prst="rect">
            <a:avLst/>
          </a:prstGeom>
        </p:spPr>
      </p:pic>
      <p:pic>
        <p:nvPicPr>
          <p:cNvPr id="9" name="Picture 5">
            <a:extLst>
              <a:ext uri="{FF2B5EF4-FFF2-40B4-BE49-F238E27FC236}">
                <a16:creationId xmlns:a16="http://schemas.microsoft.com/office/drawing/2014/main" id="{7E24519E-1D97-B538-79CA-33542ECFF2DE}"/>
              </a:ext>
            </a:extLst>
          </p:cNvPr>
          <p:cNvPicPr>
            <a:picLocks noChangeAspect="1"/>
          </p:cNvPicPr>
          <p:nvPr/>
        </p:nvPicPr>
        <p:blipFill>
          <a:blip r:embed="rId6"/>
          <a:stretch>
            <a:fillRect/>
          </a:stretch>
        </p:blipFill>
        <p:spPr>
          <a:xfrm>
            <a:off x="680071" y="4253650"/>
            <a:ext cx="835336" cy="709458"/>
          </a:xfrm>
          <a:prstGeom prst="rect">
            <a:avLst/>
          </a:prstGeom>
        </p:spPr>
      </p:pic>
    </p:spTree>
    <p:extLst>
      <p:ext uri="{BB962C8B-B14F-4D97-AF65-F5344CB8AC3E}">
        <p14:creationId xmlns:p14="http://schemas.microsoft.com/office/powerpoint/2010/main" val="189895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62AC52EA-C1AE-D110-F523-C8311770F37B}"/>
              </a:ext>
            </a:extLst>
          </p:cNvPr>
          <p:cNvPicPr>
            <a:picLocks noChangeAspect="1"/>
          </p:cNvPicPr>
          <p:nvPr/>
        </p:nvPicPr>
        <p:blipFill>
          <a:blip r:embed="rId3"/>
          <a:stretch>
            <a:fillRect/>
          </a:stretch>
        </p:blipFill>
        <p:spPr>
          <a:xfrm>
            <a:off x="569935" y="836912"/>
            <a:ext cx="7910185" cy="5914863"/>
          </a:xfrm>
          <a:prstGeom prst="rect">
            <a:avLst/>
          </a:prstGeom>
        </p:spPr>
      </p:pic>
      <p:sp>
        <p:nvSpPr>
          <p:cNvPr id="4" name="Title 13">
            <a:extLst>
              <a:ext uri="{FF2B5EF4-FFF2-40B4-BE49-F238E27FC236}">
                <a16:creationId xmlns:a16="http://schemas.microsoft.com/office/drawing/2014/main" id="{9B29FE09-CDD8-5EFF-E6B9-DBE3E8A483A7}"/>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Survey Coordinator Portal</a:t>
            </a:r>
            <a:endParaRPr lang="en-US" sz="3300">
              <a:latin typeface="Segoe UI Semibold"/>
              <a:cs typeface="Segoe UI Semibold"/>
            </a:endParaRPr>
          </a:p>
        </p:txBody>
      </p:sp>
    </p:spTree>
    <p:extLst>
      <p:ext uri="{BB962C8B-B14F-4D97-AF65-F5344CB8AC3E}">
        <p14:creationId xmlns:p14="http://schemas.microsoft.com/office/powerpoint/2010/main" val="3355423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4840A386-57B7-1056-4CE1-15A8A4A3378B}"/>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Registration Form</a:t>
            </a:r>
            <a:endParaRPr lang="en-US"/>
          </a:p>
        </p:txBody>
      </p:sp>
      <p:sp>
        <p:nvSpPr>
          <p:cNvPr id="6" name="Content Placeholder 2">
            <a:extLst>
              <a:ext uri="{FF2B5EF4-FFF2-40B4-BE49-F238E27FC236}">
                <a16:creationId xmlns:a16="http://schemas.microsoft.com/office/drawing/2014/main" id="{A0656C55-5F56-8C9B-818F-2C88FC49F221}"/>
              </a:ext>
            </a:extLst>
          </p:cNvPr>
          <p:cNvSpPr txBox="1">
            <a:spLocks/>
          </p:cNvSpPr>
          <p:nvPr/>
        </p:nvSpPr>
        <p:spPr>
          <a:xfrm>
            <a:off x="782855" y="1147367"/>
            <a:ext cx="7466988" cy="5352128"/>
          </a:xfrm>
          <a:prstGeom prst="rect">
            <a:avLst/>
          </a:prstGeom>
        </p:spPr>
        <p:txBody>
          <a:bodyPr vert="horz" lIns="91440" tIns="45720" rIns="91440" bIns="45720" rtlCol="0" anchor="t">
            <a:normAutofit lnSpcReduction="10000"/>
          </a:bodyPr>
          <a:lstStyle>
            <a:lvl1pPr marL="274306" indent="-274306" algn="l" defTabSz="914354" rtl="0" eaLnBrk="1" latinLnBrk="0" hangingPunct="1">
              <a:lnSpc>
                <a:spcPct val="90000"/>
              </a:lnSpc>
              <a:spcBef>
                <a:spcPts val="1000"/>
              </a:spcBef>
              <a:buSzPct val="90000"/>
              <a:buFontTx/>
              <a:buBlip>
                <a:blip r:embed="rId3"/>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4"/>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5"/>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6"/>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85" indent="-273685"/>
            <a:r>
              <a:rPr lang="en-US" sz="2000">
                <a:latin typeface="Segoe UI"/>
                <a:cs typeface="Segoe UI"/>
              </a:rPr>
              <a:t>Contact information for: </a:t>
            </a:r>
          </a:p>
          <a:p>
            <a:pPr marL="730885" lvl="1" indent="-273685"/>
            <a:r>
              <a:rPr lang="en-US">
                <a:latin typeface="Segoe UI"/>
                <a:cs typeface="Calibri"/>
              </a:rPr>
              <a:t>Principal</a:t>
            </a:r>
          </a:p>
          <a:p>
            <a:pPr marL="730885" lvl="1" indent="-273685"/>
            <a:r>
              <a:rPr lang="en-US">
                <a:latin typeface="Segoe UI"/>
                <a:cs typeface="Calibri"/>
              </a:rPr>
              <a:t>Survey Coordinator</a:t>
            </a:r>
          </a:p>
          <a:p>
            <a:pPr marL="730885" lvl="1" indent="-273685"/>
            <a:r>
              <a:rPr lang="en-US">
                <a:latin typeface="Segoe UI"/>
                <a:cs typeface="Calibri"/>
              </a:rPr>
              <a:t>IT Support Staff</a:t>
            </a:r>
            <a:endParaRPr lang="en-US">
              <a:latin typeface="Segoe UI"/>
              <a:cs typeface="Segoe UI"/>
            </a:endParaRPr>
          </a:p>
          <a:p>
            <a:pPr marL="273685" indent="-273685"/>
            <a:r>
              <a:rPr lang="en-US" sz="2000">
                <a:latin typeface="Segoe UI"/>
                <a:cs typeface="Segoe UI"/>
              </a:rPr>
              <a:t>Does school want to ask optional gender question for 6th graders? (also 7th grade in small districts)</a:t>
            </a:r>
          </a:p>
          <a:p>
            <a:pPr marL="273685" indent="-273685"/>
            <a:r>
              <a:rPr lang="en-US" sz="2000">
                <a:latin typeface="Segoe UI"/>
                <a:cs typeface="Calibri" panose="020F0502020204030204"/>
              </a:rPr>
              <a:t>Estimated number of students per grade taking the survey.</a:t>
            </a:r>
          </a:p>
          <a:p>
            <a:pPr marL="273685" indent="-273685"/>
            <a:r>
              <a:rPr lang="en-US" sz="2000">
                <a:latin typeface="Segoe UI"/>
                <a:cs typeface="Calibri" panose="020F0502020204030204"/>
              </a:rPr>
              <a:t>An agreement to:</a:t>
            </a:r>
          </a:p>
          <a:p>
            <a:pPr marL="730885" lvl="1" indent="-273685"/>
            <a:r>
              <a:rPr lang="en-US">
                <a:latin typeface="Segoe UI"/>
                <a:ea typeface="+mn-lt"/>
                <a:cs typeface="+mn-lt"/>
              </a:rPr>
              <a:t>Update this registration and add survey date(s).</a:t>
            </a:r>
          </a:p>
          <a:p>
            <a:pPr marL="730885" lvl="1" indent="-273685"/>
            <a:r>
              <a:rPr lang="en-US">
                <a:latin typeface="Segoe UI"/>
                <a:ea typeface="+mn-lt"/>
                <a:cs typeface="+mn-lt"/>
              </a:rPr>
              <a:t>Follow instructions &amp; training.</a:t>
            </a:r>
            <a:endParaRPr lang="en-US">
              <a:latin typeface="Segoe UI"/>
              <a:cs typeface="Calibri"/>
            </a:endParaRPr>
          </a:p>
          <a:p>
            <a:pPr marL="730885" lvl="1" indent="-273685"/>
            <a:r>
              <a:rPr lang="en-US">
                <a:latin typeface="Segoe UI"/>
                <a:ea typeface="+mn-lt"/>
                <a:cs typeface="+mn-lt"/>
              </a:rPr>
              <a:t>Notify parents and students with all of the required methods.</a:t>
            </a:r>
            <a:endParaRPr lang="en-US">
              <a:latin typeface="Segoe UI"/>
              <a:cs typeface="Calibri"/>
            </a:endParaRPr>
          </a:p>
          <a:p>
            <a:pPr marL="730885" lvl="1" indent="-273685"/>
            <a:r>
              <a:rPr lang="en-US">
                <a:latin typeface="Segoe UI"/>
                <a:ea typeface="+mn-lt"/>
                <a:cs typeface="+mn-lt"/>
              </a:rPr>
              <a:t>Verify that parent and student notification is complete by filling out an online form.</a:t>
            </a:r>
            <a:endParaRPr lang="en-US">
              <a:latin typeface="Segoe UI"/>
              <a:cs typeface="Calibri"/>
            </a:endParaRPr>
          </a:p>
          <a:p>
            <a:pPr marL="730885" lvl="1" indent="-273685"/>
            <a:r>
              <a:rPr lang="en-US">
                <a:latin typeface="Segoe UI"/>
                <a:ea typeface="+mn-lt"/>
                <a:cs typeface="+mn-lt"/>
              </a:rPr>
              <a:t>Administer the survey during the proper timeframe.</a:t>
            </a:r>
            <a:endParaRPr lang="en-US">
              <a:latin typeface="Segoe UI"/>
              <a:cs typeface="Calibri"/>
            </a:endParaRPr>
          </a:p>
          <a:p>
            <a:pPr marL="273685" indent="-273685"/>
            <a:r>
              <a:rPr lang="en-US" sz="2000">
                <a:latin typeface="Segoe UI"/>
                <a:cs typeface="Calibri"/>
              </a:rPr>
              <a:t>Survey date(s) - don't need them now, add them in the fall</a:t>
            </a:r>
            <a:endParaRPr lang="en-US" sz="2000">
              <a:latin typeface="Segoe UI"/>
            </a:endParaRPr>
          </a:p>
        </p:txBody>
      </p:sp>
    </p:spTree>
    <p:extLst>
      <p:ext uri="{BB962C8B-B14F-4D97-AF65-F5344CB8AC3E}">
        <p14:creationId xmlns:p14="http://schemas.microsoft.com/office/powerpoint/2010/main" val="3507492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9B29FE09-CDD8-5EFF-E6B9-DBE3E8A483A7}"/>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Survey Coordinator Portal</a:t>
            </a:r>
            <a:endParaRPr lang="en-US" sz="3300">
              <a:latin typeface="Segoe UI Semibold"/>
              <a:cs typeface="Segoe UI Semibold"/>
            </a:endParaRPr>
          </a:p>
        </p:txBody>
      </p:sp>
      <p:pic>
        <p:nvPicPr>
          <p:cNvPr id="3" name="Picture 4">
            <a:extLst>
              <a:ext uri="{FF2B5EF4-FFF2-40B4-BE49-F238E27FC236}">
                <a16:creationId xmlns:a16="http://schemas.microsoft.com/office/drawing/2014/main" id="{EE7AEC93-9B40-FE3C-BFE6-788BEB765E52}"/>
              </a:ext>
            </a:extLst>
          </p:cNvPr>
          <p:cNvPicPr>
            <a:picLocks noChangeAspect="1"/>
          </p:cNvPicPr>
          <p:nvPr/>
        </p:nvPicPr>
        <p:blipFill>
          <a:blip r:embed="rId3"/>
          <a:stretch>
            <a:fillRect/>
          </a:stretch>
        </p:blipFill>
        <p:spPr>
          <a:xfrm>
            <a:off x="533173" y="1218731"/>
            <a:ext cx="6199961" cy="4542923"/>
          </a:xfrm>
          <a:prstGeom prst="rect">
            <a:avLst/>
          </a:prstGeom>
        </p:spPr>
      </p:pic>
      <p:grpSp>
        <p:nvGrpSpPr>
          <p:cNvPr id="13" name="Group 12">
            <a:extLst>
              <a:ext uri="{FF2B5EF4-FFF2-40B4-BE49-F238E27FC236}">
                <a16:creationId xmlns:a16="http://schemas.microsoft.com/office/drawing/2014/main" id="{F3EE3D7F-0DD8-1C34-438E-06963552A549}"/>
              </a:ext>
            </a:extLst>
          </p:cNvPr>
          <p:cNvGrpSpPr/>
          <p:nvPr/>
        </p:nvGrpSpPr>
        <p:grpSpPr>
          <a:xfrm>
            <a:off x="1424540" y="4334565"/>
            <a:ext cx="5977350" cy="2266523"/>
            <a:chOff x="1424540" y="4334565"/>
            <a:chExt cx="5977350" cy="2266523"/>
          </a:xfrm>
        </p:grpSpPr>
        <p:sp>
          <p:nvSpPr>
            <p:cNvPr id="8" name="Rectangle 7">
              <a:extLst>
                <a:ext uri="{FF2B5EF4-FFF2-40B4-BE49-F238E27FC236}">
                  <a16:creationId xmlns:a16="http://schemas.microsoft.com/office/drawing/2014/main" id="{9600DD48-8BC1-32A1-F829-1D678E8D702F}"/>
                </a:ext>
              </a:extLst>
            </p:cNvPr>
            <p:cNvSpPr/>
            <p:nvPr/>
          </p:nvSpPr>
          <p:spPr>
            <a:xfrm>
              <a:off x="3989456" y="4334565"/>
              <a:ext cx="3412434" cy="210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11AED73-CAEF-0E61-9541-E9B1173696C3}"/>
                </a:ext>
              </a:extLst>
            </p:cNvPr>
            <p:cNvGrpSpPr/>
            <p:nvPr/>
          </p:nvGrpSpPr>
          <p:grpSpPr>
            <a:xfrm>
              <a:off x="1424540" y="4370179"/>
              <a:ext cx="4044191" cy="2230909"/>
              <a:chOff x="1424540" y="4370179"/>
              <a:chExt cx="4044191" cy="2230909"/>
            </a:xfrm>
          </p:grpSpPr>
          <p:pic>
            <p:nvPicPr>
              <p:cNvPr id="5" name="Picture 5">
                <a:extLst>
                  <a:ext uri="{FF2B5EF4-FFF2-40B4-BE49-F238E27FC236}">
                    <a16:creationId xmlns:a16="http://schemas.microsoft.com/office/drawing/2014/main" id="{E49E129E-2372-2029-643B-E2C2F8ECC666}"/>
                  </a:ext>
                </a:extLst>
              </p:cNvPr>
              <p:cNvPicPr>
                <a:picLocks noChangeAspect="1"/>
              </p:cNvPicPr>
              <p:nvPr/>
            </p:nvPicPr>
            <p:blipFill>
              <a:blip r:embed="rId4"/>
              <a:stretch>
                <a:fillRect/>
              </a:stretch>
            </p:blipFill>
            <p:spPr>
              <a:xfrm>
                <a:off x="1424540" y="4370179"/>
                <a:ext cx="2562225" cy="723900"/>
              </a:xfrm>
              <a:prstGeom prst="rect">
                <a:avLst/>
              </a:prstGeom>
            </p:spPr>
          </p:pic>
          <p:pic>
            <p:nvPicPr>
              <p:cNvPr id="6" name="Picture 6">
                <a:extLst>
                  <a:ext uri="{FF2B5EF4-FFF2-40B4-BE49-F238E27FC236}">
                    <a16:creationId xmlns:a16="http://schemas.microsoft.com/office/drawing/2014/main" id="{DC9AED89-E58D-66A8-3571-192D1800E978}"/>
                  </a:ext>
                </a:extLst>
              </p:cNvPr>
              <p:cNvPicPr>
                <a:picLocks noChangeAspect="1"/>
              </p:cNvPicPr>
              <p:nvPr/>
            </p:nvPicPr>
            <p:blipFill>
              <a:blip r:embed="rId5"/>
              <a:stretch>
                <a:fillRect/>
              </a:stretch>
            </p:blipFill>
            <p:spPr>
              <a:xfrm>
                <a:off x="1465676" y="5089939"/>
                <a:ext cx="2524125" cy="609600"/>
              </a:xfrm>
              <a:prstGeom prst="rect">
                <a:avLst/>
              </a:prstGeom>
            </p:spPr>
          </p:pic>
          <p:pic>
            <p:nvPicPr>
              <p:cNvPr id="7" name="Picture 7">
                <a:extLst>
                  <a:ext uri="{FF2B5EF4-FFF2-40B4-BE49-F238E27FC236}">
                    <a16:creationId xmlns:a16="http://schemas.microsoft.com/office/drawing/2014/main" id="{0E11128A-506E-D008-7FB7-3AF10F37B702}"/>
                  </a:ext>
                </a:extLst>
              </p:cNvPr>
              <p:cNvPicPr>
                <a:picLocks noChangeAspect="1"/>
              </p:cNvPicPr>
              <p:nvPr/>
            </p:nvPicPr>
            <p:blipFill>
              <a:blip r:embed="rId6"/>
              <a:stretch>
                <a:fillRect/>
              </a:stretch>
            </p:blipFill>
            <p:spPr>
              <a:xfrm>
                <a:off x="1470439" y="5695604"/>
                <a:ext cx="2514600" cy="657225"/>
              </a:xfrm>
              <a:prstGeom prst="rect">
                <a:avLst/>
              </a:prstGeom>
            </p:spPr>
          </p:pic>
          <p:pic>
            <p:nvPicPr>
              <p:cNvPr id="11" name="Picture 11">
                <a:extLst>
                  <a:ext uri="{FF2B5EF4-FFF2-40B4-BE49-F238E27FC236}">
                    <a16:creationId xmlns:a16="http://schemas.microsoft.com/office/drawing/2014/main" id="{58804FAE-50A5-6750-9324-0CF682CAE322}"/>
                  </a:ext>
                </a:extLst>
              </p:cNvPr>
              <p:cNvPicPr>
                <a:picLocks noChangeAspect="1"/>
              </p:cNvPicPr>
              <p:nvPr/>
            </p:nvPicPr>
            <p:blipFill>
              <a:blip r:embed="rId7"/>
              <a:stretch>
                <a:fillRect/>
              </a:stretch>
            </p:blipFill>
            <p:spPr>
              <a:xfrm>
                <a:off x="1632226" y="6286652"/>
                <a:ext cx="3836505" cy="314436"/>
              </a:xfrm>
              <a:prstGeom prst="rect">
                <a:avLst/>
              </a:prstGeom>
            </p:spPr>
          </p:pic>
        </p:grpSp>
      </p:grpSp>
    </p:spTree>
    <p:extLst>
      <p:ext uri="{BB962C8B-B14F-4D97-AF65-F5344CB8AC3E}">
        <p14:creationId xmlns:p14="http://schemas.microsoft.com/office/powerpoint/2010/main" val="13146540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9B29FE09-CDD8-5EFF-E6B9-DBE3E8A483A7}"/>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Survey Coordinator Portal</a:t>
            </a:r>
            <a:endParaRPr lang="en-US" sz="3300">
              <a:latin typeface="Segoe UI Semibold"/>
              <a:cs typeface="Segoe UI Semibold"/>
            </a:endParaRPr>
          </a:p>
        </p:txBody>
      </p:sp>
      <p:pic>
        <p:nvPicPr>
          <p:cNvPr id="2" name="Picture 2">
            <a:extLst>
              <a:ext uri="{FF2B5EF4-FFF2-40B4-BE49-F238E27FC236}">
                <a16:creationId xmlns:a16="http://schemas.microsoft.com/office/drawing/2014/main" id="{37689D02-C8F8-1A2B-F3BB-ADFA09A8DAF8}"/>
              </a:ext>
            </a:extLst>
          </p:cNvPr>
          <p:cNvPicPr>
            <a:picLocks noChangeAspect="1"/>
          </p:cNvPicPr>
          <p:nvPr/>
        </p:nvPicPr>
        <p:blipFill>
          <a:blip r:embed="rId3"/>
          <a:stretch>
            <a:fillRect/>
          </a:stretch>
        </p:blipFill>
        <p:spPr>
          <a:xfrm>
            <a:off x="684757" y="1232072"/>
            <a:ext cx="7690979" cy="5134979"/>
          </a:xfrm>
          <a:prstGeom prst="rect">
            <a:avLst/>
          </a:prstGeom>
        </p:spPr>
      </p:pic>
    </p:spTree>
    <p:extLst>
      <p:ext uri="{BB962C8B-B14F-4D97-AF65-F5344CB8AC3E}">
        <p14:creationId xmlns:p14="http://schemas.microsoft.com/office/powerpoint/2010/main" val="2736810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3">
            <a:extLst>
              <a:ext uri="{FF2B5EF4-FFF2-40B4-BE49-F238E27FC236}">
                <a16:creationId xmlns:a16="http://schemas.microsoft.com/office/drawing/2014/main" id="{50DB38F9-E6CA-EC52-1C6B-4C9CDA37B853}"/>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Administration Materials</a:t>
            </a:r>
            <a:endParaRPr lang="en-US"/>
          </a:p>
        </p:txBody>
      </p:sp>
      <p:pic>
        <p:nvPicPr>
          <p:cNvPr id="7" name="Picture 6">
            <a:extLst>
              <a:ext uri="{FF2B5EF4-FFF2-40B4-BE49-F238E27FC236}">
                <a16:creationId xmlns:a16="http://schemas.microsoft.com/office/drawing/2014/main" id="{926988E6-4611-E87E-A40C-A1E468341900}"/>
              </a:ext>
            </a:extLst>
          </p:cNvPr>
          <p:cNvPicPr>
            <a:picLocks noChangeAspect="1"/>
          </p:cNvPicPr>
          <p:nvPr/>
        </p:nvPicPr>
        <p:blipFill>
          <a:blip r:embed="rId3"/>
          <a:stretch>
            <a:fillRect/>
          </a:stretch>
        </p:blipFill>
        <p:spPr>
          <a:xfrm>
            <a:off x="209722" y="1047058"/>
            <a:ext cx="8724555" cy="5052001"/>
          </a:xfrm>
          <a:prstGeom prst="rect">
            <a:avLst/>
          </a:prstGeom>
        </p:spPr>
      </p:pic>
    </p:spTree>
    <p:extLst>
      <p:ext uri="{BB962C8B-B14F-4D97-AF65-F5344CB8AC3E}">
        <p14:creationId xmlns:p14="http://schemas.microsoft.com/office/powerpoint/2010/main" val="2878453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a:extLst>
              <a:ext uri="{FF2B5EF4-FFF2-40B4-BE49-F238E27FC236}">
                <a16:creationId xmlns:a16="http://schemas.microsoft.com/office/drawing/2014/main" id="{20478F0B-6EC0-C7F4-8CDF-319FFEA14404}"/>
              </a:ext>
            </a:extLst>
          </p:cNvPr>
          <p:cNvSpPr txBox="1">
            <a:spLocks/>
          </p:cNvSpPr>
          <p:nvPr/>
        </p:nvSpPr>
        <p:spPr>
          <a:xfrm>
            <a:off x="628650" y="365126"/>
            <a:ext cx="7886700" cy="681932"/>
          </a:xfrm>
          <a:prstGeom prst="rect">
            <a:avLst/>
          </a:prstGeom>
        </p:spPr>
        <p:txBody>
          <a:bodyPr vert="horz" lIns="91440" tIns="45720" rIns="91440" bIns="45720" rtlCol="0" anchor="b">
            <a:normAutofit fontScale="85000"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Survey Questionnaire Content &amp; Formatting</a:t>
            </a:r>
            <a:endParaRPr lang="en-US"/>
          </a:p>
        </p:txBody>
      </p:sp>
      <p:sp>
        <p:nvSpPr>
          <p:cNvPr id="6" name="Content Placeholder 2">
            <a:extLst>
              <a:ext uri="{FF2B5EF4-FFF2-40B4-BE49-F238E27FC236}">
                <a16:creationId xmlns:a16="http://schemas.microsoft.com/office/drawing/2014/main" id="{51F1DDBB-31A6-3266-F4D0-D1E1F7E39935}"/>
              </a:ext>
            </a:extLst>
          </p:cNvPr>
          <p:cNvSpPr txBox="1">
            <a:spLocks/>
          </p:cNvSpPr>
          <p:nvPr/>
        </p:nvSpPr>
        <p:spPr>
          <a:xfrm>
            <a:off x="924322" y="1361804"/>
            <a:ext cx="7466988" cy="5260162"/>
          </a:xfrm>
          <a:prstGeom prst="rect">
            <a:avLst/>
          </a:prstGeom>
        </p:spPr>
        <p:txBody>
          <a:bodyPr vert="horz" lIns="91440" tIns="45720" rIns="91440" bIns="45720" rtlCol="0" anchor="t">
            <a:normAutofit/>
          </a:bodyPr>
          <a:lstStyle>
            <a:lvl1pPr marL="274306" indent="-274306" algn="l" defTabSz="914354" rtl="0" eaLnBrk="1" latinLnBrk="0" hangingPunct="1">
              <a:lnSpc>
                <a:spcPct val="90000"/>
              </a:lnSpc>
              <a:spcBef>
                <a:spcPts val="1000"/>
              </a:spcBef>
              <a:buSzPct val="90000"/>
              <a:buFontTx/>
              <a:buBlip>
                <a:blip r:embed="rId3"/>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4"/>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5"/>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6"/>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85" indent="-273685"/>
            <a:r>
              <a:rPr lang="en-US" sz="2000">
                <a:latin typeface="Segoe UI"/>
                <a:cs typeface="Segoe UI"/>
              </a:rPr>
              <a:t>Elementary Survey (6th grade, plus 7th grade in small districts) has 114 questions:</a:t>
            </a:r>
          </a:p>
          <a:p>
            <a:pPr marL="730885" lvl="1" indent="-273685"/>
            <a:r>
              <a:rPr lang="en-US">
                <a:latin typeface="Segoe UI"/>
                <a:cs typeface="Segoe UI"/>
              </a:rPr>
              <a:t>Blocks of questions are randomized</a:t>
            </a:r>
          </a:p>
          <a:p>
            <a:pPr marL="730885" lvl="1" indent="-273685"/>
            <a:r>
              <a:rPr lang="en-US">
                <a:latin typeface="Segoe UI"/>
                <a:cs typeface="Calibri"/>
              </a:rPr>
              <a:t>Includes display logic</a:t>
            </a:r>
          </a:p>
          <a:p>
            <a:pPr marL="730885" lvl="1" indent="-273685"/>
            <a:endParaRPr lang="en-US">
              <a:latin typeface="Segoe UI"/>
              <a:cs typeface="Calibri"/>
            </a:endParaRPr>
          </a:p>
          <a:p>
            <a:pPr marL="273685" indent="-273685"/>
            <a:r>
              <a:rPr lang="en-US" sz="2000">
                <a:latin typeface="Segoe UI"/>
                <a:cs typeface="Calibri"/>
              </a:rPr>
              <a:t>Secondary Survey (8th – 12th grades) has 251 questions:</a:t>
            </a:r>
            <a:endParaRPr lang="en-US" sz="2000">
              <a:latin typeface="Segoe UI"/>
              <a:cs typeface="Segoe UI"/>
            </a:endParaRPr>
          </a:p>
          <a:p>
            <a:pPr marL="730885" lvl="1" indent="-273685"/>
            <a:r>
              <a:rPr lang="en-US">
                <a:latin typeface="Segoe UI"/>
                <a:ea typeface="+mn-lt"/>
                <a:cs typeface="+mn-lt"/>
              </a:rPr>
              <a:t>Blocks of questions are randomized</a:t>
            </a:r>
          </a:p>
          <a:p>
            <a:pPr marL="730885" lvl="1" indent="-273685"/>
            <a:r>
              <a:rPr lang="en-US">
                <a:latin typeface="Segoe UI"/>
                <a:ea typeface="+mn-lt"/>
                <a:cs typeface="+mn-lt"/>
              </a:rPr>
              <a:t>Includes display logic</a:t>
            </a:r>
          </a:p>
          <a:p>
            <a:pPr marL="730885" lvl="1" indent="-273685"/>
            <a:r>
              <a:rPr lang="en-US">
                <a:latin typeface="Segoe UI"/>
                <a:cs typeface="Calibri"/>
              </a:rPr>
              <a:t>49 “Core” questions = asked of all secondary students</a:t>
            </a:r>
            <a:endParaRPr lang="en-US">
              <a:latin typeface="Segoe UI"/>
              <a:cs typeface="Segoe UI"/>
            </a:endParaRPr>
          </a:p>
          <a:p>
            <a:pPr marL="730885" lvl="1" indent="-273685"/>
            <a:r>
              <a:rPr lang="en-US">
                <a:latin typeface="Segoe UI"/>
                <a:cs typeface="Calibri"/>
              </a:rPr>
              <a:t>18 “Core if” questions = display logic questions, asked depending on how student responds to a core question</a:t>
            </a:r>
          </a:p>
          <a:p>
            <a:pPr marL="730885" lvl="1" indent="-273685"/>
            <a:r>
              <a:rPr lang="en-US">
                <a:latin typeface="Segoe UI"/>
                <a:cs typeface="Calibri"/>
              </a:rPr>
              <a:t>166 “Bank” questions = asked of ½ of secondary students</a:t>
            </a:r>
          </a:p>
          <a:p>
            <a:pPr marL="730885" lvl="1" indent="-273685"/>
            <a:r>
              <a:rPr lang="en-US">
                <a:latin typeface="Segoe UI"/>
                <a:cs typeface="Calibri"/>
              </a:rPr>
              <a:t>18 “Bank if” questions = display logic questions, asked depending on how student responds to a bank question</a:t>
            </a:r>
          </a:p>
          <a:p>
            <a:pPr marL="273685" indent="-273685"/>
            <a:endParaRPr lang="en-US">
              <a:cs typeface="Calibri"/>
            </a:endParaRPr>
          </a:p>
        </p:txBody>
      </p:sp>
    </p:spTree>
    <p:extLst>
      <p:ext uri="{BB962C8B-B14F-4D97-AF65-F5344CB8AC3E}">
        <p14:creationId xmlns:p14="http://schemas.microsoft.com/office/powerpoint/2010/main" val="804184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0A8037-C843-58B8-AB32-FAA38FAB1D3C}"/>
              </a:ext>
            </a:extLst>
          </p:cNvPr>
          <p:cNvPicPr>
            <a:picLocks noChangeAspect="1"/>
          </p:cNvPicPr>
          <p:nvPr/>
        </p:nvPicPr>
        <p:blipFill>
          <a:blip r:embed="rId3"/>
          <a:stretch>
            <a:fillRect/>
          </a:stretch>
        </p:blipFill>
        <p:spPr>
          <a:xfrm>
            <a:off x="179482" y="1144797"/>
            <a:ext cx="8785384" cy="5044240"/>
          </a:xfrm>
          <a:prstGeom prst="rect">
            <a:avLst/>
          </a:prstGeom>
        </p:spPr>
      </p:pic>
      <p:sp>
        <p:nvSpPr>
          <p:cNvPr id="4" name="Title 13">
            <a:extLst>
              <a:ext uri="{FF2B5EF4-FFF2-40B4-BE49-F238E27FC236}">
                <a16:creationId xmlns:a16="http://schemas.microsoft.com/office/drawing/2014/main" id="{EEEB7E25-D5B0-3DE9-0FF2-F02D721B9B1D}"/>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Secondary Survey Organization</a:t>
            </a:r>
          </a:p>
        </p:txBody>
      </p:sp>
    </p:spTree>
    <p:extLst>
      <p:ext uri="{BB962C8B-B14F-4D97-AF65-F5344CB8AC3E}">
        <p14:creationId xmlns:p14="http://schemas.microsoft.com/office/powerpoint/2010/main" val="142522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5885EF-D53A-4F16-3849-B07DD572275E}"/>
              </a:ext>
            </a:extLst>
          </p:cNvPr>
          <p:cNvPicPr>
            <a:picLocks noChangeAspect="1"/>
          </p:cNvPicPr>
          <p:nvPr/>
        </p:nvPicPr>
        <p:blipFill>
          <a:blip r:embed="rId3"/>
          <a:stretch>
            <a:fillRect/>
          </a:stretch>
        </p:blipFill>
        <p:spPr>
          <a:xfrm>
            <a:off x="126522" y="1390492"/>
            <a:ext cx="8876580" cy="3011430"/>
          </a:xfrm>
          <a:prstGeom prst="rect">
            <a:avLst/>
          </a:prstGeom>
        </p:spPr>
      </p:pic>
      <p:sp>
        <p:nvSpPr>
          <p:cNvPr id="4" name="Title 13">
            <a:extLst>
              <a:ext uri="{FF2B5EF4-FFF2-40B4-BE49-F238E27FC236}">
                <a16:creationId xmlns:a16="http://schemas.microsoft.com/office/drawing/2014/main" id="{BD3D7C45-3203-B51A-4218-BC5FAF222219}"/>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Secondary Survey Organization</a:t>
            </a:r>
          </a:p>
        </p:txBody>
      </p:sp>
    </p:spTree>
    <p:extLst>
      <p:ext uri="{BB962C8B-B14F-4D97-AF65-F5344CB8AC3E}">
        <p14:creationId xmlns:p14="http://schemas.microsoft.com/office/powerpoint/2010/main" val="3238279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251372-5177-EA11-DB69-017DB1231037}"/>
              </a:ext>
            </a:extLst>
          </p:cNvPr>
          <p:cNvPicPr>
            <a:picLocks noChangeAspect="1"/>
          </p:cNvPicPr>
          <p:nvPr/>
        </p:nvPicPr>
        <p:blipFill>
          <a:blip r:embed="rId3"/>
          <a:stretch>
            <a:fillRect/>
          </a:stretch>
        </p:blipFill>
        <p:spPr>
          <a:xfrm>
            <a:off x="155276" y="1322348"/>
            <a:ext cx="8876580" cy="3295042"/>
          </a:xfrm>
          <a:prstGeom prst="rect">
            <a:avLst/>
          </a:prstGeom>
        </p:spPr>
      </p:pic>
      <p:sp>
        <p:nvSpPr>
          <p:cNvPr id="4" name="Title 13">
            <a:extLst>
              <a:ext uri="{FF2B5EF4-FFF2-40B4-BE49-F238E27FC236}">
                <a16:creationId xmlns:a16="http://schemas.microsoft.com/office/drawing/2014/main" id="{A763E9AB-DCA8-F314-B806-C4A21FC763BA}"/>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Secondary Survey Organization</a:t>
            </a:r>
          </a:p>
        </p:txBody>
      </p:sp>
    </p:spTree>
    <p:extLst>
      <p:ext uri="{BB962C8B-B14F-4D97-AF65-F5344CB8AC3E}">
        <p14:creationId xmlns:p14="http://schemas.microsoft.com/office/powerpoint/2010/main" val="234041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1646D9-629E-2D1C-4FA7-82C8464BA60E}"/>
              </a:ext>
            </a:extLst>
          </p:cNvPr>
          <p:cNvPicPr>
            <a:picLocks noChangeAspect="1"/>
          </p:cNvPicPr>
          <p:nvPr/>
        </p:nvPicPr>
        <p:blipFill>
          <a:blip r:embed="rId3"/>
          <a:stretch>
            <a:fillRect/>
          </a:stretch>
        </p:blipFill>
        <p:spPr>
          <a:xfrm>
            <a:off x="176380" y="1290053"/>
            <a:ext cx="8775939" cy="3544648"/>
          </a:xfrm>
          <a:prstGeom prst="rect">
            <a:avLst/>
          </a:prstGeom>
        </p:spPr>
      </p:pic>
      <p:sp>
        <p:nvSpPr>
          <p:cNvPr id="3" name="Title 13">
            <a:extLst>
              <a:ext uri="{FF2B5EF4-FFF2-40B4-BE49-F238E27FC236}">
                <a16:creationId xmlns:a16="http://schemas.microsoft.com/office/drawing/2014/main" id="{2971B199-7A66-D434-F6AD-A871D7FCC495}"/>
              </a:ext>
            </a:extLst>
          </p:cNvPr>
          <p:cNvSpPr txBox="1">
            <a:spLocks/>
          </p:cNvSpPr>
          <p:nvPr/>
        </p:nvSpPr>
        <p:spPr>
          <a:xfrm>
            <a:off x="628650" y="365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Secondary Survey Organization</a:t>
            </a:r>
          </a:p>
        </p:txBody>
      </p:sp>
    </p:spTree>
    <p:extLst>
      <p:ext uri="{BB962C8B-B14F-4D97-AF65-F5344CB8AC3E}">
        <p14:creationId xmlns:p14="http://schemas.microsoft.com/office/powerpoint/2010/main" val="32077959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568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5464" y="581891"/>
            <a:ext cx="3311339" cy="3499455"/>
          </a:xfrm>
        </p:spPr>
        <p:txBody>
          <a:bodyPr>
            <a:normAutofit/>
          </a:bodyPr>
          <a:lstStyle/>
          <a:p>
            <a:pPr algn="l"/>
            <a:r>
              <a:rPr lang="en-US">
                <a:latin typeface="Segoe UI Semibold"/>
                <a:cs typeface="Segoe UI Semibold"/>
              </a:rPr>
              <a:t>HYS Data Dashboard Preview</a:t>
            </a:r>
            <a:endParaRPr lang="en-US"/>
          </a:p>
        </p:txBody>
      </p:sp>
      <p:pic>
        <p:nvPicPr>
          <p:cNvPr id="4" name="Picture 3" descr="Text&#10;&#10;Description automatically generated">
            <a:extLst>
              <a:ext uri="{FF2B5EF4-FFF2-40B4-BE49-F238E27FC236}">
                <a16:creationId xmlns:a16="http://schemas.microsoft.com/office/drawing/2014/main" id="{78FAAE6E-B3C4-4B0F-8701-6E7D0D912A30}"/>
              </a:ext>
            </a:extLst>
          </p:cNvPr>
          <p:cNvPicPr>
            <a:picLocks noChangeAspect="1"/>
          </p:cNvPicPr>
          <p:nvPr/>
        </p:nvPicPr>
        <p:blipFill rotWithShape="1">
          <a:blip r:embed="rId3">
            <a:extLst>
              <a:ext uri="{28A0092B-C50C-407E-A947-70E740481C1C}">
                <a14:useLocalDpi xmlns:a14="http://schemas.microsoft.com/office/drawing/2010/main" val="0"/>
              </a:ext>
            </a:extLst>
          </a:blip>
          <a:srcRect r="61306" b="58645"/>
          <a:stretch/>
        </p:blipFill>
        <p:spPr>
          <a:xfrm>
            <a:off x="4979951" y="4566915"/>
            <a:ext cx="3596256" cy="2162005"/>
          </a:xfrm>
          <a:prstGeom prst="rect">
            <a:avLst/>
          </a:prstGeom>
        </p:spPr>
      </p:pic>
    </p:spTree>
    <p:extLst>
      <p:ext uri="{BB962C8B-B14F-4D97-AF65-F5344CB8AC3E}">
        <p14:creationId xmlns:p14="http://schemas.microsoft.com/office/powerpoint/2010/main" val="2118438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971B199-7A66-D434-F6AD-A871D7FCC495}"/>
              </a:ext>
            </a:extLst>
          </p:cNvPr>
          <p:cNvSpPr txBox="1">
            <a:spLocks/>
          </p:cNvSpPr>
          <p:nvPr/>
        </p:nvSpPr>
        <p:spPr>
          <a:xfrm>
            <a:off x="628650" y="89039"/>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Trend View</a:t>
            </a:r>
            <a:endParaRPr lang="en-US"/>
          </a:p>
        </p:txBody>
      </p:sp>
      <p:pic>
        <p:nvPicPr>
          <p:cNvPr id="2" name="Picture 3">
            <a:extLst>
              <a:ext uri="{FF2B5EF4-FFF2-40B4-BE49-F238E27FC236}">
                <a16:creationId xmlns:a16="http://schemas.microsoft.com/office/drawing/2014/main" id="{E1AE0AA5-4982-3A62-C18F-56B1444C8EAF}"/>
              </a:ext>
            </a:extLst>
          </p:cNvPr>
          <p:cNvPicPr>
            <a:picLocks noChangeAspect="1"/>
          </p:cNvPicPr>
          <p:nvPr/>
        </p:nvPicPr>
        <p:blipFill>
          <a:blip r:embed="rId3"/>
          <a:stretch>
            <a:fillRect/>
          </a:stretch>
        </p:blipFill>
        <p:spPr>
          <a:xfrm>
            <a:off x="-2208" y="876657"/>
            <a:ext cx="9115286" cy="5093642"/>
          </a:xfrm>
          <a:prstGeom prst="rect">
            <a:avLst/>
          </a:prstGeom>
        </p:spPr>
      </p:pic>
    </p:spTree>
    <p:extLst>
      <p:ext uri="{BB962C8B-B14F-4D97-AF65-F5344CB8AC3E}">
        <p14:creationId xmlns:p14="http://schemas.microsoft.com/office/powerpoint/2010/main" val="2022865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971B199-7A66-D434-F6AD-A871D7FCC495}"/>
              </a:ext>
            </a:extLst>
          </p:cNvPr>
          <p:cNvSpPr txBox="1">
            <a:spLocks/>
          </p:cNvSpPr>
          <p:nvPr/>
        </p:nvSpPr>
        <p:spPr>
          <a:xfrm>
            <a:off x="628650" y="7799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Breakout View</a:t>
            </a:r>
            <a:endParaRPr lang="en-US"/>
          </a:p>
        </p:txBody>
      </p:sp>
      <p:pic>
        <p:nvPicPr>
          <p:cNvPr id="4" name="Picture 4">
            <a:extLst>
              <a:ext uri="{FF2B5EF4-FFF2-40B4-BE49-F238E27FC236}">
                <a16:creationId xmlns:a16="http://schemas.microsoft.com/office/drawing/2014/main" id="{7FB8106B-254F-AB2D-6444-A8A9AB8AA9FC}"/>
              </a:ext>
            </a:extLst>
          </p:cNvPr>
          <p:cNvPicPr>
            <a:picLocks noChangeAspect="1"/>
          </p:cNvPicPr>
          <p:nvPr/>
        </p:nvPicPr>
        <p:blipFill>
          <a:blip r:embed="rId3"/>
          <a:stretch>
            <a:fillRect/>
          </a:stretch>
        </p:blipFill>
        <p:spPr>
          <a:xfrm>
            <a:off x="569935" y="769230"/>
            <a:ext cx="8025007" cy="5914527"/>
          </a:xfrm>
          <a:prstGeom prst="rect">
            <a:avLst/>
          </a:prstGeom>
        </p:spPr>
      </p:pic>
    </p:spTree>
    <p:extLst>
      <p:ext uri="{BB962C8B-B14F-4D97-AF65-F5344CB8AC3E}">
        <p14:creationId xmlns:p14="http://schemas.microsoft.com/office/powerpoint/2010/main" val="2492907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971B199-7A66-D434-F6AD-A871D7FCC495}"/>
              </a:ext>
            </a:extLst>
          </p:cNvPr>
          <p:cNvSpPr txBox="1">
            <a:spLocks/>
          </p:cNvSpPr>
          <p:nvPr/>
        </p:nvSpPr>
        <p:spPr>
          <a:xfrm>
            <a:off x="628650" y="89039"/>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Map View</a:t>
            </a:r>
            <a:endParaRPr lang="en-US"/>
          </a:p>
        </p:txBody>
      </p:sp>
      <p:pic>
        <p:nvPicPr>
          <p:cNvPr id="2" name="Picture 3">
            <a:extLst>
              <a:ext uri="{FF2B5EF4-FFF2-40B4-BE49-F238E27FC236}">
                <a16:creationId xmlns:a16="http://schemas.microsoft.com/office/drawing/2014/main" id="{E8A7C5B2-F384-9DAE-2B87-9905A8889356}"/>
              </a:ext>
            </a:extLst>
          </p:cNvPr>
          <p:cNvPicPr>
            <a:picLocks noChangeAspect="1"/>
          </p:cNvPicPr>
          <p:nvPr/>
        </p:nvPicPr>
        <p:blipFill>
          <a:blip r:embed="rId3"/>
          <a:stretch>
            <a:fillRect/>
          </a:stretch>
        </p:blipFill>
        <p:spPr>
          <a:xfrm>
            <a:off x="108227" y="980706"/>
            <a:ext cx="8971720" cy="5791109"/>
          </a:xfrm>
          <a:prstGeom prst="rect">
            <a:avLst/>
          </a:prstGeom>
        </p:spPr>
      </p:pic>
    </p:spTree>
    <p:extLst>
      <p:ext uri="{BB962C8B-B14F-4D97-AF65-F5344CB8AC3E}">
        <p14:creationId xmlns:p14="http://schemas.microsoft.com/office/powerpoint/2010/main" val="16214822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971B199-7A66-D434-F6AD-A871D7FCC495}"/>
              </a:ext>
            </a:extLst>
          </p:cNvPr>
          <p:cNvSpPr txBox="1">
            <a:spLocks/>
          </p:cNvSpPr>
          <p:nvPr/>
        </p:nvSpPr>
        <p:spPr>
          <a:xfrm>
            <a:off x="628650" y="111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Data View</a:t>
            </a:r>
            <a:endParaRPr lang="en-US"/>
          </a:p>
        </p:txBody>
      </p:sp>
      <p:pic>
        <p:nvPicPr>
          <p:cNvPr id="2" name="Picture 3">
            <a:extLst>
              <a:ext uri="{FF2B5EF4-FFF2-40B4-BE49-F238E27FC236}">
                <a16:creationId xmlns:a16="http://schemas.microsoft.com/office/drawing/2014/main" id="{C99B4B42-F4CD-D497-42A0-0F5D6D68230C}"/>
              </a:ext>
            </a:extLst>
          </p:cNvPr>
          <p:cNvPicPr>
            <a:picLocks noChangeAspect="1"/>
          </p:cNvPicPr>
          <p:nvPr/>
        </p:nvPicPr>
        <p:blipFill>
          <a:blip r:embed="rId3"/>
          <a:stretch>
            <a:fillRect/>
          </a:stretch>
        </p:blipFill>
        <p:spPr>
          <a:xfrm>
            <a:off x="130313" y="804878"/>
            <a:ext cx="8861286" cy="5977112"/>
          </a:xfrm>
          <a:prstGeom prst="rect">
            <a:avLst/>
          </a:prstGeom>
        </p:spPr>
      </p:pic>
    </p:spTree>
    <p:extLst>
      <p:ext uri="{BB962C8B-B14F-4D97-AF65-F5344CB8AC3E}">
        <p14:creationId xmlns:p14="http://schemas.microsoft.com/office/powerpoint/2010/main" val="31347249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971B199-7A66-D434-F6AD-A871D7FCC495}"/>
              </a:ext>
            </a:extLst>
          </p:cNvPr>
          <p:cNvSpPr txBox="1">
            <a:spLocks/>
          </p:cNvSpPr>
          <p:nvPr/>
        </p:nvSpPr>
        <p:spPr>
          <a:xfrm>
            <a:off x="628650" y="111126"/>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Downloaded data</a:t>
            </a:r>
            <a:endParaRPr lang="en-US"/>
          </a:p>
        </p:txBody>
      </p:sp>
      <p:pic>
        <p:nvPicPr>
          <p:cNvPr id="4" name="Picture 4">
            <a:extLst>
              <a:ext uri="{FF2B5EF4-FFF2-40B4-BE49-F238E27FC236}">
                <a16:creationId xmlns:a16="http://schemas.microsoft.com/office/drawing/2014/main" id="{D16744A5-8CF9-0A82-1DD5-C1A7318BCC2A}"/>
              </a:ext>
            </a:extLst>
          </p:cNvPr>
          <p:cNvPicPr>
            <a:picLocks noChangeAspect="1"/>
          </p:cNvPicPr>
          <p:nvPr/>
        </p:nvPicPr>
        <p:blipFill>
          <a:blip r:embed="rId3"/>
          <a:stretch>
            <a:fillRect/>
          </a:stretch>
        </p:blipFill>
        <p:spPr>
          <a:xfrm>
            <a:off x="308975" y="1136674"/>
            <a:ext cx="8536488" cy="4000102"/>
          </a:xfrm>
          <a:prstGeom prst="rect">
            <a:avLst/>
          </a:prstGeom>
        </p:spPr>
      </p:pic>
    </p:spTree>
    <p:extLst>
      <p:ext uri="{BB962C8B-B14F-4D97-AF65-F5344CB8AC3E}">
        <p14:creationId xmlns:p14="http://schemas.microsoft.com/office/powerpoint/2010/main" val="2422516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3">
            <a:extLst>
              <a:ext uri="{FF2B5EF4-FFF2-40B4-BE49-F238E27FC236}">
                <a16:creationId xmlns:a16="http://schemas.microsoft.com/office/drawing/2014/main" id="{2971B199-7A66-D434-F6AD-A871D7FCC495}"/>
              </a:ext>
            </a:extLst>
          </p:cNvPr>
          <p:cNvSpPr txBox="1">
            <a:spLocks/>
          </p:cNvSpPr>
          <p:nvPr/>
        </p:nvSpPr>
        <p:spPr>
          <a:xfrm>
            <a:off x="584476" y="55909"/>
            <a:ext cx="7886700" cy="68193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4472C4"/>
                </a:solidFill>
                <a:latin typeface="Segoe UI Semibold"/>
                <a:cs typeface="Segoe UI Semibold"/>
              </a:rPr>
              <a:t>Data Dashboard Help</a:t>
            </a:r>
            <a:endParaRPr lang="en-US"/>
          </a:p>
        </p:txBody>
      </p:sp>
      <p:pic>
        <p:nvPicPr>
          <p:cNvPr id="2" name="Picture 3">
            <a:extLst>
              <a:ext uri="{FF2B5EF4-FFF2-40B4-BE49-F238E27FC236}">
                <a16:creationId xmlns:a16="http://schemas.microsoft.com/office/drawing/2014/main" id="{991DE8A2-C664-07E5-72AB-157EC6FCF85F}"/>
              </a:ext>
            </a:extLst>
          </p:cNvPr>
          <p:cNvPicPr>
            <a:picLocks noChangeAspect="1"/>
          </p:cNvPicPr>
          <p:nvPr/>
        </p:nvPicPr>
        <p:blipFill>
          <a:blip r:embed="rId3"/>
          <a:stretch>
            <a:fillRect/>
          </a:stretch>
        </p:blipFill>
        <p:spPr>
          <a:xfrm>
            <a:off x="494748" y="861798"/>
            <a:ext cx="8452677" cy="5808054"/>
          </a:xfrm>
          <a:prstGeom prst="rect">
            <a:avLst/>
          </a:prstGeom>
        </p:spPr>
      </p:pic>
    </p:spTree>
    <p:extLst>
      <p:ext uri="{BB962C8B-B14F-4D97-AF65-F5344CB8AC3E}">
        <p14:creationId xmlns:p14="http://schemas.microsoft.com/office/powerpoint/2010/main" val="1863824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3">
            <a:extLst>
              <a:ext uri="{FF2B5EF4-FFF2-40B4-BE49-F238E27FC236}">
                <a16:creationId xmlns:a16="http://schemas.microsoft.com/office/drawing/2014/main" id="{549983E2-C615-E4C5-EFE8-9EEAD4C99129}"/>
              </a:ext>
            </a:extLst>
          </p:cNvPr>
          <p:cNvSpPr txBox="1">
            <a:spLocks/>
          </p:cNvSpPr>
          <p:nvPr/>
        </p:nvSpPr>
        <p:spPr>
          <a:xfrm>
            <a:off x="628650" y="326279"/>
            <a:ext cx="7886700" cy="681932"/>
          </a:xfrm>
          <a:prstGeom prst="rect">
            <a:avLst/>
          </a:prstGeom>
        </p:spPr>
        <p:txBody>
          <a:bodyPr vert="horz" lIns="91440" tIns="45720" rIns="91440" bIns="45720" rtlCol="0" anchor="b">
            <a:normAutofit fontScale="925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300">
                <a:solidFill>
                  <a:srgbClr val="0070C0"/>
                </a:solidFill>
                <a:latin typeface="Segoe UI Semibold"/>
                <a:cs typeface="Segoe UI Semibold"/>
              </a:rPr>
              <a:t>User Testing: We want to partner with you!</a:t>
            </a:r>
          </a:p>
        </p:txBody>
      </p:sp>
      <p:sp>
        <p:nvSpPr>
          <p:cNvPr id="11" name="Content Placeholder 2">
            <a:extLst>
              <a:ext uri="{FF2B5EF4-FFF2-40B4-BE49-F238E27FC236}">
                <a16:creationId xmlns:a16="http://schemas.microsoft.com/office/drawing/2014/main" id="{5A4FA9F5-0A91-1C39-DDA7-2BA3746EE29F}"/>
              </a:ext>
            </a:extLst>
          </p:cNvPr>
          <p:cNvSpPr txBox="1">
            <a:spLocks/>
          </p:cNvSpPr>
          <p:nvPr/>
        </p:nvSpPr>
        <p:spPr>
          <a:xfrm>
            <a:off x="661487" y="1359465"/>
            <a:ext cx="8113297" cy="4731439"/>
          </a:xfrm>
          <a:prstGeom prst="rect">
            <a:avLst/>
          </a:prstGeom>
        </p:spPr>
        <p:txBody>
          <a:bodyPr lIns="91440" tIns="45720" rIns="91440" bIns="45720" anchor="t">
            <a:normAutofit fontScale="92500"/>
          </a:bodyPr>
          <a:lstStyle>
            <a:lvl1pPr marL="274306" indent="-274306" algn="l" defTabSz="914354" rtl="0" eaLnBrk="1" latinLnBrk="0" hangingPunct="1">
              <a:lnSpc>
                <a:spcPct val="90000"/>
              </a:lnSpc>
              <a:spcBef>
                <a:spcPts val="1000"/>
              </a:spcBef>
              <a:buSzPct val="90000"/>
              <a:buFontTx/>
              <a:buBlip>
                <a:blip r:embed="rId2"/>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3"/>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4"/>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5"/>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85" indent="-273685">
              <a:spcBef>
                <a:spcPts val="750"/>
              </a:spcBef>
            </a:pPr>
            <a:r>
              <a:rPr lang="en-US">
                <a:latin typeface="Segoe UI"/>
                <a:ea typeface="+mn-lt"/>
                <a:cs typeface="+mn-lt"/>
              </a:rPr>
              <a:t>We will be conducting User Testing in </a:t>
            </a:r>
            <a:r>
              <a:rPr lang="en-US" b="1">
                <a:latin typeface="Segoe UI"/>
                <a:ea typeface="+mn-lt"/>
                <a:cs typeface="+mn-lt"/>
              </a:rPr>
              <a:t>spring/summer 2023</a:t>
            </a:r>
          </a:p>
          <a:p>
            <a:pPr marL="0" indent="0">
              <a:spcBef>
                <a:spcPts val="750"/>
              </a:spcBef>
              <a:buNone/>
            </a:pPr>
            <a:endParaRPr lang="en-US">
              <a:latin typeface="Segoe UI"/>
              <a:ea typeface="+mn-lt"/>
              <a:cs typeface="+mn-lt"/>
            </a:endParaRPr>
          </a:p>
          <a:p>
            <a:pPr marL="273685" indent="-273685">
              <a:spcBef>
                <a:spcPts val="750"/>
              </a:spcBef>
            </a:pPr>
            <a:r>
              <a:rPr lang="en-US">
                <a:latin typeface="Segoe UI"/>
                <a:ea typeface="+mn-lt"/>
                <a:cs typeface="+mn-lt"/>
              </a:rPr>
              <a:t>We are looking for groups of </a:t>
            </a:r>
            <a:r>
              <a:rPr lang="en-US" b="1">
                <a:latin typeface="Segoe UI"/>
                <a:ea typeface="+mn-lt"/>
                <a:cs typeface="+mn-lt"/>
              </a:rPr>
              <a:t>5-10 youth</a:t>
            </a:r>
            <a:r>
              <a:rPr lang="en-US">
                <a:latin typeface="Segoe UI"/>
                <a:ea typeface="+mn-lt"/>
                <a:cs typeface="+mn-lt"/>
              </a:rPr>
              <a:t> to participate</a:t>
            </a:r>
          </a:p>
          <a:p>
            <a:pPr marL="0" indent="0">
              <a:spcBef>
                <a:spcPts val="750"/>
              </a:spcBef>
              <a:buNone/>
            </a:pPr>
            <a:endParaRPr lang="en-US">
              <a:latin typeface="Segoe UI"/>
              <a:ea typeface="+mn-lt"/>
              <a:cs typeface="+mn-lt"/>
            </a:endParaRPr>
          </a:p>
          <a:p>
            <a:pPr marL="273685" indent="-273685">
              <a:spcBef>
                <a:spcPts val="750"/>
              </a:spcBef>
            </a:pPr>
            <a:r>
              <a:rPr lang="en-US">
                <a:latin typeface="Segoe UI"/>
                <a:ea typeface="+mn-lt"/>
                <a:cs typeface="+mn-lt"/>
              </a:rPr>
              <a:t>We will compensate students </a:t>
            </a:r>
            <a:r>
              <a:rPr lang="en-US" b="1">
                <a:latin typeface="Segoe UI"/>
                <a:ea typeface="+mn-lt"/>
                <a:cs typeface="+mn-lt"/>
              </a:rPr>
              <a:t>$25</a:t>
            </a:r>
            <a:r>
              <a:rPr lang="en-US">
                <a:latin typeface="Segoe UI"/>
                <a:ea typeface="+mn-lt"/>
                <a:cs typeface="+mn-lt"/>
              </a:rPr>
              <a:t> for their time</a:t>
            </a:r>
          </a:p>
          <a:p>
            <a:pPr marL="0" indent="0">
              <a:spcBef>
                <a:spcPts val="750"/>
              </a:spcBef>
              <a:buNone/>
            </a:pPr>
            <a:endParaRPr lang="en-US">
              <a:latin typeface="Segoe UI"/>
              <a:ea typeface="+mn-lt"/>
              <a:cs typeface="+mn-lt"/>
            </a:endParaRPr>
          </a:p>
          <a:p>
            <a:pPr marL="273685" indent="-273685">
              <a:spcBef>
                <a:spcPts val="750"/>
              </a:spcBef>
            </a:pPr>
            <a:r>
              <a:rPr lang="en-US">
                <a:latin typeface="Segoe UI"/>
                <a:ea typeface="+mn-lt"/>
                <a:cs typeface="+mn-lt"/>
              </a:rPr>
              <a:t>Testing will be </a:t>
            </a:r>
            <a:r>
              <a:rPr lang="en-US" b="1">
                <a:latin typeface="Segoe UI"/>
                <a:ea typeface="+mn-lt"/>
                <a:cs typeface="+mn-lt"/>
              </a:rPr>
              <a:t>~90 minutes</a:t>
            </a:r>
            <a:r>
              <a:rPr lang="en-US">
                <a:latin typeface="Segoe UI"/>
                <a:ea typeface="+mn-lt"/>
                <a:cs typeface="+mn-lt"/>
              </a:rPr>
              <a:t> and can be </a:t>
            </a:r>
            <a:r>
              <a:rPr lang="en-US" b="1">
                <a:latin typeface="Segoe UI"/>
                <a:ea typeface="+mn-lt"/>
                <a:cs typeface="+mn-lt"/>
              </a:rPr>
              <a:t>virtual or in-person</a:t>
            </a:r>
            <a:endParaRPr lang="en-US" b="1">
              <a:latin typeface="Segoe UI"/>
            </a:endParaRPr>
          </a:p>
          <a:p>
            <a:pPr marL="273685" indent="-273685">
              <a:spcBef>
                <a:spcPts val="750"/>
              </a:spcBef>
            </a:pPr>
            <a:endParaRPr lang="en-US">
              <a:latin typeface="Segoe UI"/>
              <a:cs typeface="Calibri"/>
            </a:endParaRPr>
          </a:p>
          <a:p>
            <a:pPr marL="0" indent="0">
              <a:spcBef>
                <a:spcPts val="750"/>
              </a:spcBef>
              <a:buNone/>
            </a:pPr>
            <a:r>
              <a:rPr lang="en-US">
                <a:latin typeface="Segoe UI"/>
                <a:cs typeface="Calibri"/>
              </a:rPr>
              <a:t>If you know of youth who might be interested in participating, please email </a:t>
            </a:r>
            <a:r>
              <a:rPr lang="en-US">
                <a:latin typeface="Segoe UI"/>
                <a:cs typeface="Calibri"/>
                <a:hlinkClick r:id="rId6"/>
              </a:rPr>
              <a:t>hannah.gorman@doh.wa.gov</a:t>
            </a:r>
          </a:p>
          <a:p>
            <a:pPr marL="0" indent="0">
              <a:spcBef>
                <a:spcPts val="750"/>
              </a:spcBef>
              <a:buNone/>
            </a:pPr>
            <a:endParaRPr lang="en-US">
              <a:latin typeface="Segoe UI"/>
              <a:cs typeface="Calibri" panose="020F0502020204030204"/>
            </a:endParaRPr>
          </a:p>
          <a:p>
            <a:pPr marL="0" indent="0" algn="ctr">
              <a:spcBef>
                <a:spcPts val="750"/>
              </a:spcBef>
              <a:buNone/>
            </a:pPr>
            <a:r>
              <a:rPr lang="en-US" b="1">
                <a:latin typeface="Segoe UI"/>
                <a:cs typeface="Calibri" panose="020F0502020204030204"/>
              </a:rPr>
              <a:t>Thank you!</a:t>
            </a:r>
          </a:p>
          <a:p>
            <a:pPr marL="0" indent="0">
              <a:spcBef>
                <a:spcPts val="750"/>
              </a:spcBef>
              <a:buNone/>
            </a:pPr>
            <a:endParaRPr lang="en-US">
              <a:latin typeface="Segoe UI"/>
              <a:cs typeface="Calibri" panose="020F0502020204030204"/>
            </a:endParaRPr>
          </a:p>
          <a:p>
            <a:pPr lvl="1">
              <a:buChar char="•"/>
            </a:pPr>
            <a:endParaRPr lang="en-US" sz="1600">
              <a:cs typeface="Calibri" panose="020F0502020204030204"/>
            </a:endParaRPr>
          </a:p>
          <a:p>
            <a:pPr marL="457178" lvl="1" indent="0">
              <a:buNone/>
            </a:pPr>
            <a:endParaRPr lang="en-US" sz="1600">
              <a:cs typeface="Calibri" panose="020F0502020204030204"/>
            </a:endParaRPr>
          </a:p>
        </p:txBody>
      </p:sp>
    </p:spTree>
    <p:extLst>
      <p:ext uri="{BB962C8B-B14F-4D97-AF65-F5344CB8AC3E}">
        <p14:creationId xmlns:p14="http://schemas.microsoft.com/office/powerpoint/2010/main" val="2110328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4B3341-1A55-42BF-8E60-A29FAD33B97B}"/>
              </a:ext>
            </a:extLst>
          </p:cNvPr>
          <p:cNvSpPr>
            <a:spLocks noGrp="1"/>
          </p:cNvSpPr>
          <p:nvPr>
            <p:ph type="title"/>
          </p:nvPr>
        </p:nvSpPr>
        <p:spPr/>
        <p:txBody>
          <a:bodyPr/>
          <a:lstStyle/>
          <a:p>
            <a:r>
              <a:rPr lang="en-US"/>
              <a:t>Questions?</a:t>
            </a:r>
          </a:p>
        </p:txBody>
      </p:sp>
      <p:pic>
        <p:nvPicPr>
          <p:cNvPr id="8" name="Picture 7" descr="Text&#10;&#10;Description automatically generated with medium confidence">
            <a:extLst>
              <a:ext uri="{FF2B5EF4-FFF2-40B4-BE49-F238E27FC236}">
                <a16:creationId xmlns:a16="http://schemas.microsoft.com/office/drawing/2014/main" id="{C563FBCC-F05D-41C5-99AB-1958E0F70B5D}"/>
              </a:ext>
            </a:extLst>
          </p:cNvPr>
          <p:cNvPicPr>
            <a:picLocks noChangeAspect="1"/>
          </p:cNvPicPr>
          <p:nvPr/>
        </p:nvPicPr>
        <p:blipFill rotWithShape="1">
          <a:blip r:embed="rId3">
            <a:extLst>
              <a:ext uri="{28A0092B-C50C-407E-A947-70E740481C1C}">
                <a14:useLocalDpi xmlns:a14="http://schemas.microsoft.com/office/drawing/2010/main" val="0"/>
              </a:ext>
            </a:extLst>
          </a:blip>
          <a:srcRect t="5921" r="65327" b="61111"/>
          <a:stretch/>
        </p:blipFill>
        <p:spPr>
          <a:xfrm>
            <a:off x="6316906" y="5492979"/>
            <a:ext cx="1989118" cy="1063861"/>
          </a:xfrm>
          <a:prstGeom prst="rect">
            <a:avLst/>
          </a:prstGeom>
        </p:spPr>
      </p:pic>
      <p:sp>
        <p:nvSpPr>
          <p:cNvPr id="6" name="Content Placeholder 2">
            <a:extLst>
              <a:ext uri="{FF2B5EF4-FFF2-40B4-BE49-F238E27FC236}">
                <a16:creationId xmlns:a16="http://schemas.microsoft.com/office/drawing/2014/main" id="{73E73307-9AE5-22C6-3553-0E36F08D0204}"/>
              </a:ext>
            </a:extLst>
          </p:cNvPr>
          <p:cNvSpPr txBox="1">
            <a:spLocks/>
          </p:cNvSpPr>
          <p:nvPr/>
        </p:nvSpPr>
        <p:spPr>
          <a:xfrm>
            <a:off x="813887" y="1825630"/>
            <a:ext cx="8113297" cy="3978404"/>
          </a:xfrm>
          <a:prstGeom prst="rect">
            <a:avLst/>
          </a:prstGeom>
        </p:spPr>
        <p:txBody>
          <a:bodyPr lIns="91440" tIns="45720" rIns="91440" bIns="45720" anchor="t">
            <a:normAutofit/>
          </a:bodyPr>
          <a:lstStyle>
            <a:lvl1pPr marL="274306" indent="-274306" algn="l" defTabSz="914354" rtl="0" eaLnBrk="1" latinLnBrk="0" hangingPunct="1">
              <a:lnSpc>
                <a:spcPct val="90000"/>
              </a:lnSpc>
              <a:spcBef>
                <a:spcPts val="1000"/>
              </a:spcBef>
              <a:buSzPct val="90000"/>
              <a:buFontTx/>
              <a:buBlip>
                <a:blip r:embed="rId4"/>
              </a:buBlip>
              <a:defRPr sz="2400" kern="1200">
                <a:solidFill>
                  <a:schemeClr val="tx1">
                    <a:lumMod val="75000"/>
                    <a:lumOff val="25000"/>
                  </a:schemeClr>
                </a:solidFill>
                <a:latin typeface="+mn-lt"/>
                <a:ea typeface="+mn-ea"/>
                <a:cs typeface="+mn-cs"/>
              </a:defRPr>
            </a:lvl1pPr>
            <a:lvl2pPr marL="731484" indent="-274306" algn="l" defTabSz="914354" rtl="0" eaLnBrk="1" latinLnBrk="0" hangingPunct="1">
              <a:lnSpc>
                <a:spcPct val="90000"/>
              </a:lnSpc>
              <a:spcBef>
                <a:spcPts val="500"/>
              </a:spcBef>
              <a:buSzPct val="80000"/>
              <a:buFontTx/>
              <a:buBlip>
                <a:blip r:embed="rId5"/>
              </a:buBlip>
              <a:defRPr sz="20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SzPct val="90000"/>
              <a:buFontTx/>
              <a:buBlip>
                <a:blip r:embed="rId6"/>
              </a:buBlip>
              <a:defRPr sz="1800" kern="1200">
                <a:solidFill>
                  <a:schemeClr val="tx1">
                    <a:lumMod val="75000"/>
                    <a:lumOff val="25000"/>
                  </a:schemeClr>
                </a:solidFill>
                <a:latin typeface="+mn-lt"/>
                <a:ea typeface="+mn-ea"/>
                <a:cs typeface="+mn-cs"/>
              </a:defRPr>
            </a:lvl3pPr>
            <a:lvl4pPr marL="1645838" indent="-274306" algn="l" defTabSz="914354" rtl="0" eaLnBrk="1" latinLnBrk="0" hangingPunct="1">
              <a:lnSpc>
                <a:spcPct val="90000"/>
              </a:lnSpc>
              <a:spcBef>
                <a:spcPts val="500"/>
              </a:spcBef>
              <a:buClr>
                <a:schemeClr val="accent2"/>
              </a:buClr>
              <a:buSzPct val="90000"/>
              <a:buFontTx/>
              <a:buBlip>
                <a:blip r:embed="rId7"/>
              </a:buBlip>
              <a:defRPr sz="1600" kern="1200">
                <a:solidFill>
                  <a:schemeClr val="tx1">
                    <a:lumMod val="75000"/>
                    <a:lumOff val="25000"/>
                  </a:schemeClr>
                </a:solidFill>
                <a:latin typeface="+mn-lt"/>
                <a:ea typeface="+mn-ea"/>
                <a:cs typeface="+mn-cs"/>
              </a:defRPr>
            </a:lvl4pPr>
            <a:lvl5pPr marL="2011580" indent="-182870" algn="l" defTabSz="914354"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85" indent="-273685"/>
            <a:r>
              <a:rPr lang="en-US" sz="1600"/>
              <a:t>Hannah Gorman, Derick Sekyere, Maayan </a:t>
            </a:r>
            <a:r>
              <a:rPr lang="en-US" sz="1600" err="1"/>
              <a:t>Simckes</a:t>
            </a:r>
            <a:r>
              <a:rPr lang="en-US" sz="1600"/>
              <a:t>, DOH</a:t>
            </a:r>
            <a:endParaRPr lang="en-US"/>
          </a:p>
          <a:p>
            <a:pPr marL="730885" lvl="1" indent="-273685"/>
            <a:r>
              <a:rPr lang="en-US" sz="1600">
                <a:hlinkClick r:id="rId8"/>
              </a:rPr>
              <a:t>healthy.youth@doh.wa.gov</a:t>
            </a:r>
            <a:endParaRPr lang="en-US" sz="1600">
              <a:cs typeface="Segoe UI"/>
            </a:endParaRPr>
          </a:p>
          <a:p>
            <a:pPr marL="273685" indent="-273685"/>
            <a:r>
              <a:rPr lang="en-US" sz="1600"/>
              <a:t>Tyler Watson, HCA DBHR</a:t>
            </a:r>
            <a:endParaRPr lang="en-US" sz="1600">
              <a:cs typeface="Segoe UI"/>
            </a:endParaRPr>
          </a:p>
          <a:p>
            <a:pPr marL="730885" lvl="1" indent="-273685"/>
            <a:r>
              <a:rPr lang="en-US" sz="1600">
                <a:hlinkClick r:id="rId9"/>
              </a:rPr>
              <a:t>tyler.watson@hca.wa.gov</a:t>
            </a:r>
            <a:endParaRPr lang="en-US" sz="1600">
              <a:cs typeface="Segoe UI"/>
            </a:endParaRPr>
          </a:p>
          <a:p>
            <a:pPr marL="273685" indent="-273685"/>
            <a:r>
              <a:rPr lang="en-US" sz="1600"/>
              <a:t>Doua Kha, OSPI</a:t>
            </a:r>
            <a:endParaRPr lang="en-US" sz="1600">
              <a:cs typeface="Segoe UI"/>
            </a:endParaRPr>
          </a:p>
          <a:p>
            <a:pPr marL="730885" lvl="1" indent="-273685"/>
            <a:r>
              <a:rPr lang="en-US" sz="1600">
                <a:hlinkClick r:id="rId10"/>
              </a:rPr>
              <a:t>doua.kha@k12.wa.gov</a:t>
            </a:r>
            <a:endParaRPr lang="en-US" sz="1600">
              <a:cs typeface="Segoe UI"/>
            </a:endParaRPr>
          </a:p>
          <a:p>
            <a:pPr marL="273685" indent="-273685"/>
            <a:r>
              <a:rPr lang="en-US" sz="1600"/>
              <a:t>Susan Richardson, Looking Glass Analytics (contractor)</a:t>
            </a:r>
            <a:endParaRPr lang="en-US" sz="1600">
              <a:cs typeface="Segoe UI"/>
            </a:endParaRPr>
          </a:p>
          <a:p>
            <a:pPr marL="730885" lvl="1" indent="-273685"/>
            <a:r>
              <a:rPr lang="en-US" sz="1600">
                <a:hlinkClick r:id="rId11"/>
              </a:rPr>
              <a:t>surveyadmin@askhys.net</a:t>
            </a:r>
            <a:endParaRPr lang="en-US" sz="1600">
              <a:cs typeface="Segoe UI"/>
            </a:endParaRPr>
          </a:p>
          <a:p>
            <a:pPr lvl="1"/>
            <a:endParaRPr lang="en-US" sz="1600"/>
          </a:p>
          <a:p>
            <a:pPr marL="457178" lvl="1" indent="0">
              <a:buNone/>
            </a:pPr>
            <a:endParaRPr lang="en-US" sz="1600"/>
          </a:p>
        </p:txBody>
      </p:sp>
      <p:sp>
        <p:nvSpPr>
          <p:cNvPr id="9" name="Content Placeholder 2">
            <a:extLst>
              <a:ext uri="{FF2B5EF4-FFF2-40B4-BE49-F238E27FC236}">
                <a16:creationId xmlns:a16="http://schemas.microsoft.com/office/drawing/2014/main" id="{60F69FF3-B555-8017-4FD9-BC384BC0A280}"/>
              </a:ext>
            </a:extLst>
          </p:cNvPr>
          <p:cNvSpPr>
            <a:spLocks noGrp="1"/>
          </p:cNvSpPr>
          <p:nvPr>
            <p:ph idx="1"/>
          </p:nvPr>
        </p:nvSpPr>
        <p:spPr>
          <a:xfrm>
            <a:off x="813887" y="5136661"/>
            <a:ext cx="5503019" cy="1161625"/>
          </a:xfrm>
        </p:spPr>
        <p:txBody>
          <a:bodyPr vert="horz" lIns="91440" tIns="45720" rIns="91440" bIns="45720" rtlCol="0" anchor="t">
            <a:normAutofit/>
          </a:bodyPr>
          <a:lstStyle/>
          <a:p>
            <a:pPr marL="273685" indent="-273685"/>
            <a:r>
              <a:rPr lang="en-US" sz="1700"/>
              <a:t>Submit HYS questions and comments directly to</a:t>
            </a:r>
            <a:endParaRPr lang="en-US" sz="1700">
              <a:cs typeface="Segoe UI"/>
              <a:hlinkClick r:id="rId12"/>
            </a:endParaRPr>
          </a:p>
          <a:p>
            <a:pPr marL="730885" lvl="1" indent="-273685"/>
            <a:r>
              <a:rPr lang="en-US" sz="1700">
                <a:hlinkClick r:id="rId12"/>
              </a:rPr>
              <a:t>https://www.surveymonkey.com/r/HYSquestion</a:t>
            </a:r>
            <a:r>
              <a:rPr lang="en-US" sz="1700"/>
              <a:t> </a:t>
            </a:r>
            <a:endParaRPr lang="en-US" sz="1700">
              <a:cs typeface="Segoe UI"/>
            </a:endParaRPr>
          </a:p>
        </p:txBody>
      </p:sp>
    </p:spTree>
    <p:extLst>
      <p:ext uri="{BB962C8B-B14F-4D97-AF65-F5344CB8AC3E}">
        <p14:creationId xmlns:p14="http://schemas.microsoft.com/office/powerpoint/2010/main" val="379901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4B3341-1A55-42BF-8E60-A29FAD33B97B}"/>
              </a:ext>
            </a:extLst>
          </p:cNvPr>
          <p:cNvSpPr>
            <a:spLocks noGrp="1"/>
          </p:cNvSpPr>
          <p:nvPr>
            <p:ph type="title"/>
          </p:nvPr>
        </p:nvSpPr>
        <p:spPr/>
        <p:txBody>
          <a:bodyPr/>
          <a:lstStyle/>
          <a:p>
            <a:r>
              <a:rPr lang="en-US"/>
              <a:t>THANK YOU! </a:t>
            </a:r>
          </a:p>
        </p:txBody>
      </p:sp>
      <p:sp>
        <p:nvSpPr>
          <p:cNvPr id="5" name="Content Placeholder 4">
            <a:extLst>
              <a:ext uri="{FF2B5EF4-FFF2-40B4-BE49-F238E27FC236}">
                <a16:creationId xmlns:a16="http://schemas.microsoft.com/office/drawing/2014/main" id="{08EB6E25-609B-4788-BF83-DCA8BB8F90A7}"/>
              </a:ext>
            </a:extLst>
          </p:cNvPr>
          <p:cNvSpPr>
            <a:spLocks noGrp="1"/>
          </p:cNvSpPr>
          <p:nvPr>
            <p:ph idx="1"/>
          </p:nvPr>
        </p:nvSpPr>
        <p:spPr>
          <a:xfrm>
            <a:off x="838506" y="2603727"/>
            <a:ext cx="7466988" cy="4254273"/>
          </a:xfrm>
        </p:spPr>
        <p:txBody>
          <a:bodyPr/>
          <a:lstStyle/>
          <a:p>
            <a:pPr marL="0" indent="0">
              <a:buNone/>
            </a:pPr>
            <a:r>
              <a:rPr lang="en-US"/>
              <a:t>More information: </a:t>
            </a:r>
            <a:r>
              <a:rPr lang="en-US">
                <a:hlinkClick r:id="rId3"/>
              </a:rPr>
              <a:t>www.AskHYS.net</a:t>
            </a:r>
            <a:endParaRPr lang="en-US"/>
          </a:p>
          <a:p>
            <a:pPr marL="0" indent="0">
              <a:buNone/>
            </a:pPr>
            <a:endParaRPr lang="en-US"/>
          </a:p>
        </p:txBody>
      </p:sp>
      <p:sp>
        <p:nvSpPr>
          <p:cNvPr id="7" name="Text Placeholder 6">
            <a:extLst>
              <a:ext uri="{FF2B5EF4-FFF2-40B4-BE49-F238E27FC236}">
                <a16:creationId xmlns:a16="http://schemas.microsoft.com/office/drawing/2014/main" id="{F99E0510-2275-4A60-9289-A0703C73DAD5}"/>
              </a:ext>
            </a:extLst>
          </p:cNvPr>
          <p:cNvSpPr txBox="1">
            <a:spLocks/>
          </p:cNvSpPr>
          <p:nvPr/>
        </p:nvSpPr>
        <p:spPr>
          <a:xfrm>
            <a:off x="813887" y="1690688"/>
            <a:ext cx="8883246" cy="704410"/>
          </a:xfrm>
          <a:prstGeom prst="rect">
            <a:avLst/>
          </a:prstGeom>
        </p:spPr>
        <p:txBody>
          <a:bodyPr vert="horz" lIns="91440" tIns="45720" rIns="91440" bIns="45720" rtlCol="0" anchor="b">
            <a:normAutofit/>
          </a:bodyPr>
          <a:lstStyle>
            <a:lvl1pPr marL="0" indent="0" algn="l" defTabSz="914354" rtl="0" eaLnBrk="1" latinLnBrk="0" hangingPunct="1">
              <a:lnSpc>
                <a:spcPct val="90000"/>
              </a:lnSpc>
              <a:spcBef>
                <a:spcPts val="1000"/>
              </a:spcBef>
              <a:buSzPct val="90000"/>
              <a:buFontTx/>
              <a:buNone/>
              <a:defRPr sz="2400" b="1" kern="1200">
                <a:solidFill>
                  <a:schemeClr val="accent1">
                    <a:lumMod val="20000"/>
                    <a:lumOff val="80000"/>
                  </a:schemeClr>
                </a:solidFill>
                <a:latin typeface="+mn-lt"/>
                <a:ea typeface="+mn-ea"/>
                <a:cs typeface="+mn-cs"/>
              </a:defRPr>
            </a:lvl1pPr>
            <a:lvl2pPr marL="457178" indent="0" algn="l" defTabSz="914354" rtl="0" eaLnBrk="1" latinLnBrk="0" hangingPunct="1">
              <a:lnSpc>
                <a:spcPct val="90000"/>
              </a:lnSpc>
              <a:spcBef>
                <a:spcPts val="500"/>
              </a:spcBef>
              <a:buSzPct val="80000"/>
              <a:buFontTx/>
              <a:buNone/>
              <a:defRPr sz="2000" b="1" kern="1200">
                <a:solidFill>
                  <a:schemeClr val="bg1"/>
                </a:solidFill>
                <a:latin typeface="+mn-lt"/>
                <a:ea typeface="+mn-ea"/>
                <a:cs typeface="+mn-cs"/>
              </a:defRPr>
            </a:lvl2pPr>
            <a:lvl3pPr marL="914354" indent="0" algn="l" defTabSz="914354" rtl="0" eaLnBrk="1" latinLnBrk="0" hangingPunct="1">
              <a:lnSpc>
                <a:spcPct val="90000"/>
              </a:lnSpc>
              <a:spcBef>
                <a:spcPts val="500"/>
              </a:spcBef>
              <a:buSzPct val="90000"/>
              <a:buFontTx/>
              <a:buNone/>
              <a:defRPr sz="1800" b="1" kern="1200">
                <a:solidFill>
                  <a:schemeClr val="bg1"/>
                </a:solidFill>
                <a:latin typeface="+mn-lt"/>
                <a:ea typeface="+mn-ea"/>
                <a:cs typeface="+mn-cs"/>
              </a:defRPr>
            </a:lvl3pPr>
            <a:lvl4pPr marL="1371532" indent="0" algn="l" defTabSz="914354" rtl="0" eaLnBrk="1" latinLnBrk="0" hangingPunct="1">
              <a:lnSpc>
                <a:spcPct val="90000"/>
              </a:lnSpc>
              <a:spcBef>
                <a:spcPts val="500"/>
              </a:spcBef>
              <a:buSzPct val="90000"/>
              <a:buFontTx/>
              <a:buNone/>
              <a:defRPr sz="1600" b="1" kern="1200">
                <a:solidFill>
                  <a:schemeClr val="bg1"/>
                </a:solidFill>
                <a:latin typeface="+mn-lt"/>
                <a:ea typeface="+mn-ea"/>
                <a:cs typeface="+mn-cs"/>
              </a:defRPr>
            </a:lvl4pPr>
            <a:lvl5pPr marL="1828709" indent="0" algn="l" defTabSz="914354"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5886" indent="0" algn="l" defTabSz="914354"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062" indent="0" algn="l" defTabSz="914354"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240" indent="0" algn="l" defTabSz="914354"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418" indent="0" algn="l" defTabSz="914354"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1000"/>
              </a:spcBef>
              <a:spcAft>
                <a:spcPts val="0"/>
              </a:spcAft>
              <a:buClrTx/>
              <a:buSzPct val="90000"/>
              <a:buFontTx/>
              <a:buNone/>
              <a:tabLst/>
              <a:defRPr/>
            </a:pPr>
            <a:r>
              <a:rPr kumimoji="0" lang="en-US" sz="2400" b="1" i="0" u="none" strike="noStrike" kern="1200" cap="none" spc="0" normalizeH="0" baseline="0" noProof="0">
                <a:ln>
                  <a:noFill/>
                </a:ln>
                <a:solidFill>
                  <a:schemeClr val="accent4"/>
                </a:solidFill>
                <a:effectLst/>
                <a:uLnTx/>
                <a:uFillTx/>
                <a:latin typeface="Segoe UI"/>
                <a:ea typeface="+mn-ea"/>
                <a:cs typeface="+mn-cs"/>
              </a:rPr>
              <a:t>From the Healthy Youth Survey Planning Committee</a:t>
            </a:r>
          </a:p>
        </p:txBody>
      </p:sp>
      <p:pic>
        <p:nvPicPr>
          <p:cNvPr id="8" name="Picture 7" descr="Text&#10;&#10;Description automatically generated with medium confidence">
            <a:extLst>
              <a:ext uri="{FF2B5EF4-FFF2-40B4-BE49-F238E27FC236}">
                <a16:creationId xmlns:a16="http://schemas.microsoft.com/office/drawing/2014/main" id="{C563FBCC-F05D-41C5-99AB-1958E0F70B5D}"/>
              </a:ext>
            </a:extLst>
          </p:cNvPr>
          <p:cNvPicPr>
            <a:picLocks noChangeAspect="1"/>
          </p:cNvPicPr>
          <p:nvPr/>
        </p:nvPicPr>
        <p:blipFill rotWithShape="1">
          <a:blip r:embed="rId4">
            <a:extLst>
              <a:ext uri="{28A0092B-C50C-407E-A947-70E740481C1C}">
                <a14:useLocalDpi xmlns:a14="http://schemas.microsoft.com/office/drawing/2010/main" val="0"/>
              </a:ext>
            </a:extLst>
          </a:blip>
          <a:srcRect t="5921" r="65327" b="61111"/>
          <a:stretch/>
        </p:blipFill>
        <p:spPr>
          <a:xfrm>
            <a:off x="6316906" y="5492979"/>
            <a:ext cx="1989118" cy="1063861"/>
          </a:xfrm>
          <a:prstGeom prst="rect">
            <a:avLst/>
          </a:prstGeom>
        </p:spPr>
      </p:pic>
    </p:spTree>
    <p:extLst>
      <p:ext uri="{BB962C8B-B14F-4D97-AF65-F5344CB8AC3E}">
        <p14:creationId xmlns:p14="http://schemas.microsoft.com/office/powerpoint/2010/main" val="670545680"/>
      </p:ext>
    </p:extLst>
  </p:cSld>
  <p:clrMapOvr>
    <a:masterClrMapping/>
  </p:clrMapOvr>
</p:sld>
</file>

<file path=ppt/theme/theme1.xml><?xml version="1.0" encoding="utf-8"?>
<a:theme xmlns:a="http://schemas.openxmlformats.org/drawingml/2006/main" name="Office Theme">
  <a:themeElements>
    <a:clrScheme name="HCA">
      <a:dk1>
        <a:srgbClr val="000000"/>
      </a:dk1>
      <a:lt1>
        <a:sysClr val="window" lastClr="FFFFFF"/>
      </a:lt1>
      <a:dk2>
        <a:srgbClr val="151F6D"/>
      </a:dk2>
      <a:lt2>
        <a:srgbClr val="F8E08E"/>
      </a:lt2>
      <a:accent1>
        <a:srgbClr val="0077C8"/>
      </a:accent1>
      <a:accent2>
        <a:srgbClr val="97D700"/>
      </a:accent2>
      <a:accent3>
        <a:srgbClr val="509E2F"/>
      </a:accent3>
      <a:accent4>
        <a:srgbClr val="925D9C"/>
      </a:accent4>
      <a:accent5>
        <a:srgbClr val="F2A900"/>
      </a:accent5>
      <a:accent6>
        <a:srgbClr val="FF671F"/>
      </a:accent6>
      <a:hlink>
        <a:srgbClr val="5B7F95"/>
      </a:hlink>
      <a:folHlink>
        <a:srgbClr val="CBA05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HCA">
      <a:dk1>
        <a:srgbClr val="000000"/>
      </a:dk1>
      <a:lt1>
        <a:sysClr val="window" lastClr="FFFFFF"/>
      </a:lt1>
      <a:dk2>
        <a:srgbClr val="151F6D"/>
      </a:dk2>
      <a:lt2>
        <a:srgbClr val="F8E08E"/>
      </a:lt2>
      <a:accent1>
        <a:srgbClr val="0077C8"/>
      </a:accent1>
      <a:accent2>
        <a:srgbClr val="97D700"/>
      </a:accent2>
      <a:accent3>
        <a:srgbClr val="509E2F"/>
      </a:accent3>
      <a:accent4>
        <a:srgbClr val="925D9C"/>
      </a:accent4>
      <a:accent5>
        <a:srgbClr val="F2A900"/>
      </a:accent5>
      <a:accent6>
        <a:srgbClr val="FF671F"/>
      </a:accent6>
      <a:hlink>
        <a:srgbClr val="5B7F95"/>
      </a:hlink>
      <a:folHlink>
        <a:srgbClr val="CBA05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HCA">
      <a:dk1>
        <a:srgbClr val="000000"/>
      </a:dk1>
      <a:lt1>
        <a:sysClr val="window" lastClr="FFFFFF"/>
      </a:lt1>
      <a:dk2>
        <a:srgbClr val="151F6D"/>
      </a:dk2>
      <a:lt2>
        <a:srgbClr val="F8E08E"/>
      </a:lt2>
      <a:accent1>
        <a:srgbClr val="0077C8"/>
      </a:accent1>
      <a:accent2>
        <a:srgbClr val="97D700"/>
      </a:accent2>
      <a:accent3>
        <a:srgbClr val="509E2F"/>
      </a:accent3>
      <a:accent4>
        <a:srgbClr val="925D9C"/>
      </a:accent4>
      <a:accent5>
        <a:srgbClr val="F2A900"/>
      </a:accent5>
      <a:accent6>
        <a:srgbClr val="FF671F"/>
      </a:accent6>
      <a:hlink>
        <a:srgbClr val="5B7F95"/>
      </a:hlink>
      <a:folHlink>
        <a:srgbClr val="CBA05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HCA">
      <a:dk1>
        <a:srgbClr val="000000"/>
      </a:dk1>
      <a:lt1>
        <a:sysClr val="window" lastClr="FFFFFF"/>
      </a:lt1>
      <a:dk2>
        <a:srgbClr val="151F6D"/>
      </a:dk2>
      <a:lt2>
        <a:srgbClr val="F8E08E"/>
      </a:lt2>
      <a:accent1>
        <a:srgbClr val="0077C8"/>
      </a:accent1>
      <a:accent2>
        <a:srgbClr val="97D700"/>
      </a:accent2>
      <a:accent3>
        <a:srgbClr val="509E2F"/>
      </a:accent3>
      <a:accent4>
        <a:srgbClr val="CBA052"/>
      </a:accent4>
      <a:accent5>
        <a:srgbClr val="F2A900"/>
      </a:accent5>
      <a:accent6>
        <a:srgbClr val="FF671F"/>
      </a:accent6>
      <a:hlink>
        <a:srgbClr val="5B7F95"/>
      </a:hlink>
      <a:folHlink>
        <a:srgbClr val="925D9C"/>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40a7c75d-9a5c-4fb4-a2f8-18d344561fab">Z66SAMXZSMSC-1819011809-2125</_dlc_DocId>
    <_dlc_DocIdUrl xmlns="40a7c75d-9a5c-4fb4-a2f8-18d344561fab">
      <Url>https://stateofwa.sharepoint.com/sites/DOH-healthyyouthsurveyplanningcommittee/_layouts/15/DocIdRedir.aspx?ID=Z66SAMXZSMSC-1819011809-2125</Url>
      <Description>Z66SAMXZSMSC-1819011809-2125</Description>
    </_dlc_DocIdUrl>
    <_ip_UnifiedCompliancePolicyUIAction xmlns="http://schemas.microsoft.com/sharepoint/v3" xsi:nil="true"/>
    <New_x0020_Q_x0020_proposals_x0020__x002d__x0020_2020 xmlns="78c4ef71-56bf-4a81-a319-c925107a5350"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CF897DAC75EA3439775D96FE85CC067" ma:contentTypeVersion="11" ma:contentTypeDescription="Create a new document." ma:contentTypeScope="" ma:versionID="8285a10ff9abc1f13c1ac1de1b5cf416">
  <xsd:schema xmlns:xsd="http://www.w3.org/2001/XMLSchema" xmlns:xs="http://www.w3.org/2001/XMLSchema" xmlns:p="http://schemas.microsoft.com/office/2006/metadata/properties" xmlns:ns1="http://schemas.microsoft.com/sharepoint/v3" xmlns:ns2="40a7c75d-9a5c-4fb4-a2f8-18d344561fab" xmlns:ns3="78c4ef71-56bf-4a81-a319-c925107a5350" targetNamespace="http://schemas.microsoft.com/office/2006/metadata/properties" ma:root="true" ma:fieldsID="4f4c4798986978aca42d0b684316a819" ns1:_="" ns2:_="" ns3:_="">
    <xsd:import namespace="http://schemas.microsoft.com/sharepoint/v3"/>
    <xsd:import namespace="40a7c75d-9a5c-4fb4-a2f8-18d344561fab"/>
    <xsd:import namespace="78c4ef71-56bf-4a81-a319-c925107a5350"/>
    <xsd:element name="properties">
      <xsd:complexType>
        <xsd:sequence>
          <xsd:element name="documentManagement">
            <xsd:complexType>
              <xsd:all>
                <xsd:element ref="ns2:_dlc_DocId" minOccurs="0"/>
                <xsd:element ref="ns2:_dlc_DocIdUrl" minOccurs="0"/>
                <xsd:element ref="ns2:_dlc_DocIdPersistId" minOccurs="0"/>
                <xsd:element ref="ns3:New_x0020_Q_x0020_proposals_x0020__x002d__x0020_2020" minOccurs="0"/>
                <xsd:element ref="ns3:MediaServiceMetadata" minOccurs="0"/>
                <xsd:element ref="ns3:MediaServiceFastMetadata" minOccurs="0"/>
                <xsd:element ref="ns1:_ip_UnifiedCompliancePolicyProperties" minOccurs="0"/>
                <xsd:element ref="ns1:_ip_UnifiedCompliancePolicyUIAction" minOccurs="0"/>
                <xsd:element ref="ns2:SharedWithUsers" minOccurs="0"/>
                <xsd:element ref="ns2:SharedWithDetail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a7c75d-9a5c-4fb4-a2f8-18d344561fab" elementFormDefault="qualified">
    <xsd:import namespace="http://schemas.microsoft.com/office/2006/documentManagement/types"/>
    <xsd:import namespace="http://schemas.microsoft.com/office/infopath/2007/PartnerControls"/>
    <xsd:element name="_dlc_DocId" ma:index="4" nillable="true" ma:displayName="Document ID Value" ma:description="The value of the document ID assigned to this item." ma:internalName="_dlc_DocId" ma:readOnly="true">
      <xsd:simpleType>
        <xsd:restriction base="dms:Text"/>
      </xsd:simpleType>
    </xsd:element>
    <xsd:element name="_dlc_DocIdUrl" ma:index="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c4ef71-56bf-4a81-a319-c925107a5350" elementFormDefault="qualified">
    <xsd:import namespace="http://schemas.microsoft.com/office/2006/documentManagement/types"/>
    <xsd:import namespace="http://schemas.microsoft.com/office/infopath/2007/PartnerControls"/>
    <xsd:element name="New_x0020_Q_x0020_proposals_x0020__x002d__x0020_2020" ma:index="7" nillable="true" ma:displayName="New Q proposals - 2020" ma:internalName="New_x0020_Q_x0020_proposals_x0020__x002d__x0020_2020" ma:readOnly="false">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D4EF256-5F53-4FC9-A8DA-B045FCCCDD5D}">
  <ds:schemaRefs>
    <ds:schemaRef ds:uri="http://schemas.microsoft.com/sharepoint/v3/contenttype/forms"/>
  </ds:schemaRefs>
</ds:datastoreItem>
</file>

<file path=customXml/itemProps2.xml><?xml version="1.0" encoding="utf-8"?>
<ds:datastoreItem xmlns:ds="http://schemas.openxmlformats.org/officeDocument/2006/customXml" ds:itemID="{212CE498-B2E4-4800-B1FB-332891A5F64D}">
  <ds:schemaRefs>
    <ds:schemaRef ds:uri="http://schemas.microsoft.com/office/2006/documentManagement/types"/>
    <ds:schemaRef ds:uri="http://schemas.microsoft.com/office/2006/metadata/properties"/>
    <ds:schemaRef ds:uri="http://purl.org/dc/elements/1.1/"/>
    <ds:schemaRef ds:uri="http://schemas.microsoft.com/sharepoint/v3"/>
    <ds:schemaRef ds:uri="78c4ef71-56bf-4a81-a319-c925107a5350"/>
    <ds:schemaRef ds:uri="http://schemas.openxmlformats.org/package/2006/metadata/core-properties"/>
    <ds:schemaRef ds:uri="http://purl.org/dc/terms/"/>
    <ds:schemaRef ds:uri="http://www.w3.org/XML/1998/namespace"/>
    <ds:schemaRef ds:uri="40a7c75d-9a5c-4fb4-a2f8-18d344561fab"/>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0126CB4B-B875-494A-9298-E5C92878AEDB}">
  <ds:schemaRefs>
    <ds:schemaRef ds:uri="40a7c75d-9a5c-4fb4-a2f8-18d344561fab"/>
    <ds:schemaRef ds:uri="78c4ef71-56bf-4a81-a319-c925107a53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01F9357D-A4E8-4D7B-8C9A-5E8522AA17A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1485</Words>
  <Application>Microsoft Office PowerPoint</Application>
  <PresentationFormat>On-screen Show (4:3)</PresentationFormat>
  <Paragraphs>278</Paragraphs>
  <Slides>51</Slides>
  <Notes>50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51</vt:i4>
      </vt:variant>
    </vt:vector>
  </HeadingPairs>
  <TitlesOfParts>
    <vt:vector size="61" baseType="lpstr">
      <vt:lpstr>Arial</vt:lpstr>
      <vt:lpstr>Calibri</vt:lpstr>
      <vt:lpstr>Calibri Light</vt:lpstr>
      <vt:lpstr>Segoe UI</vt:lpstr>
      <vt:lpstr>Segoe UI Semibold</vt:lpstr>
      <vt:lpstr>Office Theme</vt:lpstr>
      <vt:lpstr>3_Office Theme</vt:lpstr>
      <vt:lpstr>4_Office Theme</vt:lpstr>
      <vt:lpstr>1_Office Theme</vt:lpstr>
      <vt:lpstr>Office Theme</vt:lpstr>
      <vt:lpstr>Healthy Youth Survey  2023  Kick-Off Conference</vt:lpstr>
      <vt:lpstr>Today’s Facilitators</vt:lpstr>
      <vt:lpstr>Have a question during the meeting today? Use the Q&amp;A button! </vt:lpstr>
      <vt:lpstr>Outline</vt:lpstr>
      <vt:lpstr>HYS Background</vt:lpstr>
      <vt:lpstr>Statewide Effort &amp; Support</vt:lpstr>
      <vt:lpstr>HYS Purpose</vt:lpstr>
      <vt:lpstr>HYS 2021 </vt:lpstr>
      <vt:lpstr>HYS 2021 </vt:lpstr>
      <vt:lpstr>HYS 2023 Timeline</vt:lpstr>
      <vt:lpstr>HYS 2023 Changes</vt:lpstr>
      <vt:lpstr>Revision Process</vt:lpstr>
      <vt:lpstr>Format Changes</vt:lpstr>
      <vt:lpstr>Content Changes</vt:lpstr>
      <vt:lpstr>Exemption Process (Grades 8-12)</vt:lpstr>
      <vt:lpstr>Opt-In Process (Grade 6)</vt:lpstr>
      <vt:lpstr>HYS 2023 Registration</vt:lpstr>
      <vt:lpstr>HYS Participation</vt:lpstr>
      <vt:lpstr>Why should my school participate?</vt:lpstr>
      <vt:lpstr>Student Protections</vt:lpstr>
      <vt:lpstr>How are the results used? DOH</vt:lpstr>
      <vt:lpstr>How are the results used? OSPI</vt:lpstr>
      <vt:lpstr>How are the results used? HCA</vt:lpstr>
      <vt:lpstr>New AskHYS.net - coming April 12th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HYS Data Dashboard Preview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Youth Survey  2023 </dc:title>
  <dc:creator>Healthy Youth Survey Planning Committee - HYSPC</dc:creator>
  <cp:lastModifiedBy>Susan Richardson</cp:lastModifiedBy>
  <cp:revision>20</cp:revision>
  <dcterms:created xsi:type="dcterms:W3CDTF">2018-03-14T18:03:33Z</dcterms:created>
  <dcterms:modified xsi:type="dcterms:W3CDTF">2023-04-18T00:18:29Z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20fa42-cf58-4c22-8b93-58cf1d3bd1cb_Enabled">
    <vt:lpwstr>true</vt:lpwstr>
  </property>
  <property fmtid="{D5CDD505-2E9C-101B-9397-08002B2CF9AE}" pid="3" name="MSIP_Label_1520fa42-cf58-4c22-8b93-58cf1d3bd1cb_SetDate">
    <vt:lpwstr>2021-11-15T23:34:00Z</vt:lpwstr>
  </property>
  <property fmtid="{D5CDD505-2E9C-101B-9397-08002B2CF9AE}" pid="4" name="MSIP_Label_1520fa42-cf58-4c22-8b93-58cf1d3bd1cb_Method">
    <vt:lpwstr>Standard</vt:lpwstr>
  </property>
  <property fmtid="{D5CDD505-2E9C-101B-9397-08002B2CF9AE}" pid="5" name="MSIP_Label_1520fa42-cf58-4c22-8b93-58cf1d3bd1cb_Name">
    <vt:lpwstr>Public Information</vt:lpwstr>
  </property>
  <property fmtid="{D5CDD505-2E9C-101B-9397-08002B2CF9AE}" pid="6" name="MSIP_Label_1520fa42-cf58-4c22-8b93-58cf1d3bd1cb_SiteId">
    <vt:lpwstr>11d0e217-264e-400a-8ba0-57dcc127d72d</vt:lpwstr>
  </property>
  <property fmtid="{D5CDD505-2E9C-101B-9397-08002B2CF9AE}" pid="7" name="MSIP_Label_1520fa42-cf58-4c22-8b93-58cf1d3bd1cb_ActionId">
    <vt:lpwstr>e69e5be9-10a4-40af-a280-7012d8fcd3bc</vt:lpwstr>
  </property>
  <property fmtid="{D5CDD505-2E9C-101B-9397-08002B2CF9AE}" pid="8" name="MSIP_Label_1520fa42-cf58-4c22-8b93-58cf1d3bd1cb_ContentBits">
    <vt:lpwstr>0</vt:lpwstr>
  </property>
  <property fmtid="{D5CDD505-2E9C-101B-9397-08002B2CF9AE}" pid="9" name="ContentTypeId">
    <vt:lpwstr>0x0101004CF897DAC75EA3439775D96FE85CC067</vt:lpwstr>
  </property>
  <property fmtid="{D5CDD505-2E9C-101B-9397-08002B2CF9AE}" pid="10" name="_dlc_DocIdItemGuid">
    <vt:lpwstr>ac26d4d9-f34d-4fe8-bb08-6a9643b81208</vt:lpwstr>
  </property>
</Properties>
</file>